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76"/>
  </p:notesMasterIdLst>
  <p:sldIdLst>
    <p:sldId id="396" r:id="rId2"/>
    <p:sldId id="398" r:id="rId3"/>
    <p:sldId id="399" r:id="rId4"/>
    <p:sldId id="400" r:id="rId5"/>
    <p:sldId id="397" r:id="rId6"/>
    <p:sldId id="259" r:id="rId7"/>
    <p:sldId id="367" r:id="rId8"/>
    <p:sldId id="262" r:id="rId9"/>
    <p:sldId id="368" r:id="rId10"/>
    <p:sldId id="263" r:id="rId11"/>
    <p:sldId id="369" r:id="rId12"/>
    <p:sldId id="264" r:id="rId13"/>
    <p:sldId id="265" r:id="rId14"/>
    <p:sldId id="370" r:id="rId15"/>
    <p:sldId id="266" r:id="rId16"/>
    <p:sldId id="267" r:id="rId17"/>
    <p:sldId id="271" r:id="rId18"/>
    <p:sldId id="276" r:id="rId19"/>
    <p:sldId id="277" r:id="rId20"/>
    <p:sldId id="278" r:id="rId21"/>
    <p:sldId id="279" r:id="rId22"/>
    <p:sldId id="280" r:id="rId23"/>
    <p:sldId id="281" r:id="rId24"/>
    <p:sldId id="282" r:id="rId25"/>
    <p:sldId id="371" r:id="rId26"/>
    <p:sldId id="283" r:id="rId27"/>
    <p:sldId id="284" r:id="rId28"/>
    <p:sldId id="287" r:id="rId29"/>
    <p:sldId id="377" r:id="rId30"/>
    <p:sldId id="373" r:id="rId31"/>
    <p:sldId id="374" r:id="rId32"/>
    <p:sldId id="372" r:id="rId33"/>
    <p:sldId id="376" r:id="rId34"/>
    <p:sldId id="292" r:id="rId35"/>
    <p:sldId id="293" r:id="rId36"/>
    <p:sldId id="294" r:id="rId37"/>
    <p:sldId id="295" r:id="rId38"/>
    <p:sldId id="296" r:id="rId39"/>
    <p:sldId id="300" r:id="rId40"/>
    <p:sldId id="304" r:id="rId41"/>
    <p:sldId id="306" r:id="rId42"/>
    <p:sldId id="307" r:id="rId43"/>
    <p:sldId id="379" r:id="rId44"/>
    <p:sldId id="312" r:id="rId45"/>
    <p:sldId id="380" r:id="rId46"/>
    <p:sldId id="313" r:id="rId47"/>
    <p:sldId id="318" r:id="rId48"/>
    <p:sldId id="319" r:id="rId49"/>
    <p:sldId id="381" r:id="rId50"/>
    <p:sldId id="355" r:id="rId51"/>
    <p:sldId id="356" r:id="rId52"/>
    <p:sldId id="387" r:id="rId53"/>
    <p:sldId id="384" r:id="rId54"/>
    <p:sldId id="383" r:id="rId55"/>
    <p:sldId id="386" r:id="rId56"/>
    <p:sldId id="358" r:id="rId57"/>
    <p:sldId id="385" r:id="rId58"/>
    <p:sldId id="359" r:id="rId59"/>
    <p:sldId id="362" r:id="rId60"/>
    <p:sldId id="389" r:id="rId61"/>
    <p:sldId id="329" r:id="rId62"/>
    <p:sldId id="332" r:id="rId63"/>
    <p:sldId id="390" r:id="rId64"/>
    <p:sldId id="333" r:id="rId65"/>
    <p:sldId id="391" r:id="rId66"/>
    <p:sldId id="334" r:id="rId67"/>
    <p:sldId id="392" r:id="rId68"/>
    <p:sldId id="335" r:id="rId69"/>
    <p:sldId id="336" r:id="rId70"/>
    <p:sldId id="395" r:id="rId71"/>
    <p:sldId id="337" r:id="rId72"/>
    <p:sldId id="394" r:id="rId73"/>
    <p:sldId id="338" r:id="rId74"/>
    <p:sldId id="340" r:id="rId7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96"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96"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96"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96"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96" charset="-128"/>
        <a:cs typeface="+mn-cs"/>
      </a:defRPr>
    </a:lvl5pPr>
    <a:lvl6pPr marL="2286000" algn="l" defTabSz="914400" rtl="0" eaLnBrk="1" latinLnBrk="0" hangingPunct="1">
      <a:defRPr sz="2400" kern="1200">
        <a:solidFill>
          <a:schemeClr val="tx1"/>
        </a:solidFill>
        <a:latin typeface="Arial" charset="0"/>
        <a:ea typeface="ＭＳ Ｐゴシック" pitchFamily="-96" charset="-128"/>
        <a:cs typeface="+mn-cs"/>
      </a:defRPr>
    </a:lvl6pPr>
    <a:lvl7pPr marL="2743200" algn="l" defTabSz="914400" rtl="0" eaLnBrk="1" latinLnBrk="0" hangingPunct="1">
      <a:defRPr sz="2400" kern="1200">
        <a:solidFill>
          <a:schemeClr val="tx1"/>
        </a:solidFill>
        <a:latin typeface="Arial" charset="0"/>
        <a:ea typeface="ＭＳ Ｐゴシック" pitchFamily="-96" charset="-128"/>
        <a:cs typeface="+mn-cs"/>
      </a:defRPr>
    </a:lvl7pPr>
    <a:lvl8pPr marL="3200400" algn="l" defTabSz="914400" rtl="0" eaLnBrk="1" latinLnBrk="0" hangingPunct="1">
      <a:defRPr sz="2400" kern="1200">
        <a:solidFill>
          <a:schemeClr val="tx1"/>
        </a:solidFill>
        <a:latin typeface="Arial" charset="0"/>
        <a:ea typeface="ＭＳ Ｐゴシック" pitchFamily="-96" charset="-128"/>
        <a:cs typeface="+mn-cs"/>
      </a:defRPr>
    </a:lvl8pPr>
    <a:lvl9pPr marL="3657600" algn="l" defTabSz="914400" rtl="0" eaLnBrk="1" latinLnBrk="0" hangingPunct="1">
      <a:defRPr sz="2400" kern="1200">
        <a:solidFill>
          <a:schemeClr val="tx1"/>
        </a:solidFill>
        <a:latin typeface="Arial" charset="0"/>
        <a:ea typeface="ＭＳ Ｐゴシック" pitchFamily="-96"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26" autoAdjust="0"/>
    <p:restoredTop sz="92512" autoAdjust="0"/>
  </p:normalViewPr>
  <p:slideViewPr>
    <p:cSldViewPr>
      <p:cViewPr varScale="1">
        <p:scale>
          <a:sx n="130" d="100"/>
          <a:sy n="130" d="100"/>
        </p:scale>
        <p:origin x="-1760"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notesMaster" Target="notesMasters/notes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BF1283-9083-4AB4-862F-320AB0DDE5DD}" type="datetimeFigureOut">
              <a:rPr lang="en-US" smtClean="0"/>
              <a:pPr/>
              <a:t>2/15/12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9C434B-4EFA-4CFC-910A-9A363281681C}" type="slidenum">
              <a:rPr lang="en-US" smtClean="0"/>
              <a:pPr/>
              <a:t>‹#›</a:t>
            </a:fld>
            <a:endParaRPr lang="en-US" dirty="0"/>
          </a:p>
        </p:txBody>
      </p:sp>
    </p:spTree>
    <p:extLst>
      <p:ext uri="{BB962C8B-B14F-4D97-AF65-F5344CB8AC3E}">
        <p14:creationId xmlns:p14="http://schemas.microsoft.com/office/powerpoint/2010/main" val="2708175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FAF828-D1B5-40C8-A9FD-7D366D4812D5}" type="slidenum">
              <a:rPr lang="en-US"/>
              <a:pPr/>
              <a:t>1</a:t>
            </a:fld>
            <a:endParaRPr 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65B479-8BD7-486D-BCF5-6DEB5A0DBEAF}" type="slidenum">
              <a:rPr lang="en-US"/>
              <a:pPr/>
              <a:t>43</a:t>
            </a:fld>
            <a:endParaRPr lang="en-US"/>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DBA492-69D5-4ED6-B50D-7C8161941705}" type="slidenum">
              <a:rPr lang="en-US"/>
              <a:pPr/>
              <a:t>49</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B7AD73-20C6-4CC6-A7B9-014E7E1B53BE}" type="slidenum">
              <a:rPr lang="en-US"/>
              <a:pPr/>
              <a:t>52</a:t>
            </a:fld>
            <a:endParaRPr lang="en-US"/>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4AFE7D-446C-435D-9362-49103A29DA5F}" type="slidenum">
              <a:rPr lang="en-US"/>
              <a:pPr/>
              <a:t>53</a:t>
            </a:fld>
            <a:endParaRPr 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A94DB4-F88A-4176-8D23-AD1447A977D5}" type="slidenum">
              <a:rPr lang="en-US"/>
              <a:pPr/>
              <a:t>55</a:t>
            </a:fld>
            <a:endParaRPr 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0C23CB-E0D7-4AA6-A743-4A791564ECAE}" type="slidenum">
              <a:rPr lang="en-US"/>
              <a:pPr/>
              <a:t>70</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76068F-7FED-4D94-93B6-D35E92B97DB9}" type="slidenum">
              <a:rPr lang="en-US"/>
              <a:pPr/>
              <a:t>72</a:t>
            </a:fld>
            <a:endParaRPr lang="en-US" dirty="0"/>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CE3858-C328-461A-8245-4AD20C97E10D}" type="slidenum">
              <a:rPr lang="en-US"/>
              <a:pPr/>
              <a:t>2</a:t>
            </a:fld>
            <a:endParaRPr lang="en-US"/>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E3D7AC-759B-4895-8EEB-AB4AE7838D47}" type="slidenum">
              <a:rPr lang="en-US"/>
              <a:pPr/>
              <a:t>3</a:t>
            </a:fld>
            <a:endParaRPr 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B7B1BC-71A7-425F-9391-87E46DFC9C24}" type="slidenum">
              <a:rPr lang="en-US"/>
              <a:pPr/>
              <a:t>4</a:t>
            </a:fld>
            <a:endParaRPr lang="en-US"/>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1C563B-1D06-4541-B1A3-C993A72C3C91}" type="slidenum">
              <a:rPr lang="en-US"/>
              <a:pPr/>
              <a:t>9</a:t>
            </a:fld>
            <a:endParaRPr lang="en-US" dirty="0"/>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48/3200= 1.5%</a:t>
            </a:r>
            <a:endParaRPr lang="en-US" dirty="0"/>
          </a:p>
        </p:txBody>
      </p:sp>
      <p:sp>
        <p:nvSpPr>
          <p:cNvPr id="4" name="Slide Number Placeholder 3"/>
          <p:cNvSpPr>
            <a:spLocks noGrp="1"/>
          </p:cNvSpPr>
          <p:nvPr>
            <p:ph type="sldNum" sz="quarter" idx="10"/>
          </p:nvPr>
        </p:nvSpPr>
        <p:spPr/>
        <p:txBody>
          <a:bodyPr/>
          <a:lstStyle/>
          <a:p>
            <a:fld id="{B09C434B-4EFA-4CFC-910A-9A363281681C}" type="slidenum">
              <a:rPr lang="en-US" smtClean="0"/>
              <a:pPr/>
              <a:t>12</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LINES: Long In</a:t>
            </a:r>
            <a:endParaRPr lang="en-US" dirty="0"/>
          </a:p>
        </p:txBody>
      </p:sp>
      <p:sp>
        <p:nvSpPr>
          <p:cNvPr id="4" name="Slide Number Placeholder 3"/>
          <p:cNvSpPr>
            <a:spLocks noGrp="1"/>
          </p:cNvSpPr>
          <p:nvPr>
            <p:ph type="sldNum" sz="quarter" idx="10"/>
          </p:nvPr>
        </p:nvSpPr>
        <p:spPr/>
        <p:txBody>
          <a:bodyPr/>
          <a:lstStyle/>
          <a:p>
            <a:fld id="{B09C434B-4EFA-4CFC-910A-9A363281681C}" type="slidenum">
              <a:rPr lang="en-US" smtClean="0"/>
              <a:pPr/>
              <a:t>14</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F65E3B-7980-491C-8D4A-1A138FF5BB76}" type="slidenum">
              <a:rPr lang="en-US"/>
              <a:pPr/>
              <a:t>29</a:t>
            </a:fld>
            <a:endParaRPr lang="en-US" dirty="0"/>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15E6F1-C0E6-4EC7-9AF7-B028237853F9}" type="slidenum">
              <a:rPr lang="en-US"/>
              <a:pPr/>
              <a:t>33</a:t>
            </a:fld>
            <a:endParaRPr lang="en-US" dirty="0"/>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6213" y="0"/>
            <a:ext cx="2160587"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4450" y="0"/>
            <a:ext cx="6329363" cy="61261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4450" y="0"/>
            <a:ext cx="2101850" cy="320675"/>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spcBef>
          <a:spcPct val="0"/>
        </a:spcBef>
        <a:spcAft>
          <a:spcPct val="0"/>
        </a:spcAft>
        <a:defRPr sz="1600">
          <a:solidFill>
            <a:schemeClr val="tx2"/>
          </a:solidFill>
          <a:latin typeface="+mj-lt"/>
          <a:ea typeface="+mj-ea"/>
          <a:cs typeface="+mj-cs"/>
        </a:defRPr>
      </a:lvl1pPr>
      <a:lvl2pPr algn="l" rtl="0" fontAlgn="base">
        <a:spcBef>
          <a:spcPct val="0"/>
        </a:spcBef>
        <a:spcAft>
          <a:spcPct val="0"/>
        </a:spcAft>
        <a:defRPr sz="1600">
          <a:solidFill>
            <a:schemeClr val="tx2"/>
          </a:solidFill>
          <a:latin typeface="Arial" charset="0"/>
          <a:ea typeface="ＭＳ Ｐゴシック" pitchFamily="-96" charset="-128"/>
        </a:defRPr>
      </a:lvl2pPr>
      <a:lvl3pPr algn="l" rtl="0" fontAlgn="base">
        <a:spcBef>
          <a:spcPct val="0"/>
        </a:spcBef>
        <a:spcAft>
          <a:spcPct val="0"/>
        </a:spcAft>
        <a:defRPr sz="1600">
          <a:solidFill>
            <a:schemeClr val="tx2"/>
          </a:solidFill>
          <a:latin typeface="Arial" charset="0"/>
          <a:ea typeface="ＭＳ Ｐゴシック" pitchFamily="-96" charset="-128"/>
        </a:defRPr>
      </a:lvl3pPr>
      <a:lvl4pPr algn="l" rtl="0" fontAlgn="base">
        <a:spcBef>
          <a:spcPct val="0"/>
        </a:spcBef>
        <a:spcAft>
          <a:spcPct val="0"/>
        </a:spcAft>
        <a:defRPr sz="1600">
          <a:solidFill>
            <a:schemeClr val="tx2"/>
          </a:solidFill>
          <a:latin typeface="Arial" charset="0"/>
          <a:ea typeface="ＭＳ Ｐゴシック" pitchFamily="-96" charset="-128"/>
        </a:defRPr>
      </a:lvl4pPr>
      <a:lvl5pPr algn="l" rtl="0" fontAlgn="base">
        <a:spcBef>
          <a:spcPct val="0"/>
        </a:spcBef>
        <a:spcAft>
          <a:spcPct val="0"/>
        </a:spcAft>
        <a:defRPr sz="1600">
          <a:solidFill>
            <a:schemeClr val="tx2"/>
          </a:solidFill>
          <a:latin typeface="Arial" charset="0"/>
          <a:ea typeface="ＭＳ Ｐゴシック" pitchFamily="-96" charset="-128"/>
        </a:defRPr>
      </a:lvl5pPr>
      <a:lvl6pPr marL="457200" algn="l" rtl="0" fontAlgn="base">
        <a:spcBef>
          <a:spcPct val="0"/>
        </a:spcBef>
        <a:spcAft>
          <a:spcPct val="0"/>
        </a:spcAft>
        <a:defRPr sz="1600">
          <a:solidFill>
            <a:schemeClr val="tx2"/>
          </a:solidFill>
          <a:latin typeface="Arial" charset="0"/>
          <a:ea typeface="ＭＳ Ｐゴシック" pitchFamily="-96" charset="-128"/>
        </a:defRPr>
      </a:lvl6pPr>
      <a:lvl7pPr marL="914400" algn="l" rtl="0" fontAlgn="base">
        <a:spcBef>
          <a:spcPct val="0"/>
        </a:spcBef>
        <a:spcAft>
          <a:spcPct val="0"/>
        </a:spcAft>
        <a:defRPr sz="1600">
          <a:solidFill>
            <a:schemeClr val="tx2"/>
          </a:solidFill>
          <a:latin typeface="Arial" charset="0"/>
          <a:ea typeface="ＭＳ Ｐゴシック" pitchFamily="-96" charset="-128"/>
        </a:defRPr>
      </a:lvl7pPr>
      <a:lvl8pPr marL="1371600" algn="l" rtl="0" fontAlgn="base">
        <a:spcBef>
          <a:spcPct val="0"/>
        </a:spcBef>
        <a:spcAft>
          <a:spcPct val="0"/>
        </a:spcAft>
        <a:defRPr sz="1600">
          <a:solidFill>
            <a:schemeClr val="tx2"/>
          </a:solidFill>
          <a:latin typeface="Arial" charset="0"/>
          <a:ea typeface="ＭＳ Ｐゴシック" pitchFamily="-96" charset="-128"/>
        </a:defRPr>
      </a:lvl8pPr>
      <a:lvl9pPr marL="1828800" algn="l" rtl="0" fontAlgn="base">
        <a:spcBef>
          <a:spcPct val="0"/>
        </a:spcBef>
        <a:spcAft>
          <a:spcPct val="0"/>
        </a:spcAft>
        <a:defRPr sz="1600">
          <a:solidFill>
            <a:schemeClr val="tx2"/>
          </a:solidFill>
          <a:latin typeface="Arial" charset="0"/>
          <a:ea typeface="ＭＳ Ｐゴシック" pitchFamily="-96"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 Id="rId3" Type="http://schemas.openxmlformats.org/officeDocument/2006/relationships/image" Target="../media/image1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eg"/><Relationship Id="rId3"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eg"/><Relationship Id="rId3" Type="http://schemas.openxmlformats.org/officeDocument/2006/relationships/image" Target="../media/image2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jpeg"/><Relationship Id="rId3" Type="http://schemas.openxmlformats.org/officeDocument/2006/relationships/image" Target="../media/image2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jpeg"/><Relationship Id="rId3" Type="http://schemas.openxmlformats.org/officeDocument/2006/relationships/image" Target="../media/image2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jpeg"/><Relationship Id="rId3" Type="http://schemas.openxmlformats.org/officeDocument/2006/relationships/image" Target="../media/image32.jpeg"/></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jpeg"/></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5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jpeg"/></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19.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w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jpeg"/><Relationship Id="rId3" Type="http://schemas.openxmlformats.org/officeDocument/2006/relationships/image" Target="../media/image60.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w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5.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71.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73.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4.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050" descr="0401"/>
          <p:cNvPicPr>
            <a:picLocks noChangeAspect="1" noChangeArrowheads="1"/>
          </p:cNvPicPr>
          <p:nvPr/>
        </p:nvPicPr>
        <p:blipFill>
          <a:blip r:embed="rId3" cstate="print"/>
          <a:srcRect/>
          <a:stretch>
            <a:fillRect/>
          </a:stretch>
        </p:blipFill>
        <p:spPr bwMode="auto">
          <a:xfrm>
            <a:off x="457200" y="914400"/>
            <a:ext cx="4530725" cy="5943600"/>
          </a:xfrm>
          <a:prstGeom prst="rect">
            <a:avLst/>
          </a:prstGeom>
          <a:noFill/>
          <a:ln w="9525">
            <a:noFill/>
            <a:miter lim="800000"/>
            <a:headEnd/>
            <a:tailEnd/>
          </a:ln>
          <a:effectLst/>
        </p:spPr>
      </p:pic>
      <p:sp>
        <p:nvSpPr>
          <p:cNvPr id="81923" name="Text Box 2051"/>
          <p:cNvSpPr txBox="1">
            <a:spLocks noChangeArrowheads="1"/>
          </p:cNvSpPr>
          <p:nvPr/>
        </p:nvSpPr>
        <p:spPr bwMode="auto">
          <a:xfrm>
            <a:off x="4419600" y="1295400"/>
            <a:ext cx="4495800" cy="4801314"/>
          </a:xfrm>
          <a:prstGeom prst="rect">
            <a:avLst/>
          </a:prstGeom>
          <a:noFill/>
          <a:ln w="9525">
            <a:noFill/>
            <a:miter lim="800000"/>
            <a:headEnd/>
            <a:tailEnd/>
          </a:ln>
          <a:effectLst/>
        </p:spPr>
        <p:txBody>
          <a:bodyPr>
            <a:spAutoFit/>
          </a:bodyPr>
          <a:lstStyle/>
          <a:p>
            <a:r>
              <a:rPr lang="en-US" sz="1800" b="1" dirty="0">
                <a:latin typeface="Times New Roman" pitchFamily="18" charset="0"/>
                <a:cs typeface="Times New Roman" pitchFamily="18" charset="0"/>
              </a:rPr>
              <a:t>Chromosomes in cells.</a:t>
            </a:r>
            <a:endParaRPr lang="en-US" sz="1800" dirty="0">
              <a:latin typeface="Times New Roman" pitchFamily="18" charset="0"/>
              <a:cs typeface="Times New Roman" pitchFamily="18" charset="0"/>
            </a:endParaRPr>
          </a:p>
          <a:p>
            <a:r>
              <a:rPr lang="en-US" sz="1800" dirty="0">
                <a:latin typeface="Times New Roman" pitchFamily="18" charset="0"/>
                <a:cs typeface="Times New Roman" pitchFamily="18" charset="0"/>
              </a:rPr>
              <a:t>(A) Two adjacent plant cells photographed through a light microscope. The DNA has been stained with a fluorescent dye (DAPI) that binds to it. The DNA is present in chromosomes, which become visible as distinct structures in the light microscope only when they become compact structures in preparation for cell division, as shown on the left. The cell on the right, which is not dividing, contains identical chromosomes, but they cannot be clearly distinguished in the light microscope at this phase in the cell’s life cycle, because they are in a more extended conformation. (B) Schematic diagram of the outlines of the two cells along with their chromosomes. </a:t>
            </a:r>
          </a:p>
        </p:txBody>
      </p:sp>
      <p:sp>
        <p:nvSpPr>
          <p:cNvPr id="81924" name="Text Box 2052"/>
          <p:cNvSpPr txBox="1">
            <a:spLocks noChangeArrowheads="1"/>
          </p:cNvSpPr>
          <p:nvPr/>
        </p:nvSpPr>
        <p:spPr bwMode="auto">
          <a:xfrm>
            <a:off x="228600" y="0"/>
            <a:ext cx="8534400" cy="954107"/>
          </a:xfrm>
          <a:prstGeom prst="rect">
            <a:avLst/>
          </a:prstGeom>
          <a:noFill/>
          <a:ln w="9525">
            <a:noFill/>
            <a:miter lim="800000"/>
            <a:headEnd/>
            <a:tailEnd/>
          </a:ln>
          <a:effectLst/>
        </p:spPr>
        <p:txBody>
          <a:bodyPr>
            <a:spAutoFit/>
          </a:bodyPr>
          <a:lstStyle/>
          <a:p>
            <a:pPr>
              <a:spcBef>
                <a:spcPct val="50000"/>
              </a:spcBef>
            </a:pPr>
            <a:r>
              <a:rPr lang="en-US" sz="2800" b="1" dirty="0">
                <a:solidFill>
                  <a:srgbClr val="FF0000"/>
                </a:solidFill>
                <a:latin typeface="Times New Roman" pitchFamily="18" charset="0"/>
                <a:cs typeface="Times New Roman" pitchFamily="18" charset="0"/>
              </a:rPr>
              <a:t>Hereditary information is carried on Chromosomes that consist of both DNA and proteins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07_Figure03"/>
          <p:cNvPicPr>
            <a:picLocks noChangeAspect="1" noChangeArrowheads="1"/>
          </p:cNvPicPr>
          <p:nvPr/>
        </p:nvPicPr>
        <p:blipFill>
          <a:blip r:embed="rId2" cstate="print"/>
          <a:srcRect/>
          <a:stretch>
            <a:fillRect/>
          </a:stretch>
        </p:blipFill>
        <p:spPr bwMode="auto">
          <a:xfrm>
            <a:off x="296863" y="1785938"/>
            <a:ext cx="8548687" cy="3286125"/>
          </a:xfrm>
          <a:prstGeom prst="rect">
            <a:avLst/>
          </a:prstGeom>
          <a:noFill/>
        </p:spPr>
      </p:pic>
      <p:sp>
        <p:nvSpPr>
          <p:cNvPr id="5" name="TextBox 4"/>
          <p:cNvSpPr txBox="1"/>
          <p:nvPr/>
        </p:nvSpPr>
        <p:spPr>
          <a:xfrm>
            <a:off x="0" y="381000"/>
            <a:ext cx="8382000" cy="461665"/>
          </a:xfrm>
          <a:prstGeom prst="rect">
            <a:avLst/>
          </a:prstGeom>
          <a:noFill/>
        </p:spPr>
        <p:txBody>
          <a:bodyPr wrap="square" rtlCol="0">
            <a:spAutoFit/>
          </a:bodyPr>
          <a:lstStyle/>
          <a:p>
            <a:r>
              <a:rPr lang="en-US" b="1" dirty="0" smtClean="0">
                <a:latin typeface="Times New Roman" pitchFamily="18" charset="0"/>
                <a:cs typeface="Times New Roman" pitchFamily="18" charset="0"/>
              </a:rPr>
              <a:t>RNA splicing remove non-coding introns in a gene</a:t>
            </a:r>
            <a:endParaRPr lang="en-US" b="1" dirty="0">
              <a:latin typeface="Times New Roman" pitchFamily="18" charset="0"/>
              <a:cs typeface="Times New Roman"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07_Table03"/>
          <p:cNvPicPr>
            <a:picLocks noChangeAspect="1" noChangeArrowheads="1"/>
          </p:cNvPicPr>
          <p:nvPr/>
        </p:nvPicPr>
        <p:blipFill>
          <a:blip r:embed="rId2" cstate="print"/>
          <a:srcRect/>
          <a:stretch>
            <a:fillRect/>
          </a:stretch>
        </p:blipFill>
        <p:spPr bwMode="auto">
          <a:xfrm>
            <a:off x="795338" y="374650"/>
            <a:ext cx="7586662" cy="625475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descr="07_Figure04"/>
          <p:cNvPicPr>
            <a:picLocks noChangeAspect="1" noChangeArrowheads="1"/>
          </p:cNvPicPr>
          <p:nvPr/>
        </p:nvPicPr>
        <p:blipFill>
          <a:blip r:embed="rId3" cstate="print"/>
          <a:srcRect/>
          <a:stretch>
            <a:fillRect/>
          </a:stretch>
        </p:blipFill>
        <p:spPr bwMode="auto">
          <a:xfrm>
            <a:off x="1981200" y="914400"/>
            <a:ext cx="5562600" cy="5582788"/>
          </a:xfrm>
          <a:prstGeom prst="rect">
            <a:avLst/>
          </a:prstGeom>
          <a:noFill/>
        </p:spPr>
      </p:pic>
      <p:sp>
        <p:nvSpPr>
          <p:cNvPr id="6" name="TextBox 5"/>
          <p:cNvSpPr txBox="1"/>
          <p:nvPr/>
        </p:nvSpPr>
        <p:spPr>
          <a:xfrm>
            <a:off x="0" y="0"/>
            <a:ext cx="6477000" cy="457200"/>
          </a:xfrm>
          <a:prstGeom prst="rect">
            <a:avLst/>
          </a:prstGeom>
          <a:noFill/>
        </p:spPr>
        <p:txBody>
          <a:bodyPr wrap="square" rtlCol="0">
            <a:spAutoFit/>
          </a:bodyPr>
          <a:lstStyle/>
          <a:p>
            <a:r>
              <a:rPr lang="en-US" b="1" dirty="0" smtClean="0">
                <a:latin typeface="Times New Roman" pitchFamily="18" charset="0"/>
                <a:cs typeface="Times New Roman" pitchFamily="18" charset="0"/>
              </a:rPr>
              <a:t>Organization and content of the human genome </a:t>
            </a:r>
            <a:endParaRPr lang="en-US" b="1" dirty="0">
              <a:latin typeface="Times New Roman" pitchFamily="18" charset="0"/>
              <a:cs typeface="Times New Roman"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descr="07_Figure05"/>
          <p:cNvPicPr>
            <a:picLocks noChangeAspect="1" noChangeArrowheads="1"/>
          </p:cNvPicPr>
          <p:nvPr/>
        </p:nvPicPr>
        <p:blipFill>
          <a:blip r:embed="rId2" cstate="print"/>
          <a:srcRect/>
          <a:stretch>
            <a:fillRect/>
          </a:stretch>
        </p:blipFill>
        <p:spPr bwMode="auto">
          <a:xfrm>
            <a:off x="1066800" y="1066800"/>
            <a:ext cx="7354887" cy="5446040"/>
          </a:xfrm>
          <a:prstGeom prst="rect">
            <a:avLst/>
          </a:prstGeom>
          <a:noFill/>
        </p:spPr>
      </p:pic>
      <p:sp>
        <p:nvSpPr>
          <p:cNvPr id="5" name="TextBox 4"/>
          <p:cNvSpPr txBox="1"/>
          <p:nvPr/>
        </p:nvSpPr>
        <p:spPr>
          <a:xfrm>
            <a:off x="228600" y="304800"/>
            <a:ext cx="8915400" cy="457200"/>
          </a:xfrm>
          <a:prstGeom prst="rect">
            <a:avLst/>
          </a:prstGeom>
          <a:noFill/>
        </p:spPr>
        <p:txBody>
          <a:bodyPr wrap="square" rtlCol="0">
            <a:spAutoFit/>
          </a:bodyPr>
          <a:lstStyle/>
          <a:p>
            <a:r>
              <a:rPr lang="en-US" b="1" dirty="0" smtClean="0">
                <a:latin typeface="Times New Roman" pitchFamily="18" charset="0"/>
                <a:cs typeface="Times New Roman" pitchFamily="18" charset="0"/>
              </a:rPr>
              <a:t>Pseudogenes arise from the actions of reverse transcription</a:t>
            </a:r>
            <a:endParaRPr lang="en-US" b="1" dirty="0">
              <a:latin typeface="Times New Roman" pitchFamily="18" charset="0"/>
              <a:cs typeface="Times New Roman"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228600"/>
            <a:ext cx="8915400" cy="954107"/>
          </a:xfrm>
          <a:prstGeom prst="rect">
            <a:avLst/>
          </a:prstGeom>
          <a:noFill/>
        </p:spPr>
        <p:txBody>
          <a:bodyPr wrap="square" rtlCol="0">
            <a:spAutoFit/>
          </a:bodyPr>
          <a:lstStyle/>
          <a:p>
            <a:r>
              <a:rPr lang="en-US" sz="2800" b="1" dirty="0" smtClean="0">
                <a:solidFill>
                  <a:schemeClr val="accent6"/>
                </a:solidFill>
                <a:latin typeface="Times New Roman" pitchFamily="18" charset="0"/>
                <a:cs typeface="Times New Roman" pitchFamily="18" charset="0"/>
              </a:rPr>
              <a:t>The majority of human intergenetic sequences are composed of repetitive DNA</a:t>
            </a:r>
            <a:endParaRPr lang="en-US" sz="2800" b="1" dirty="0">
              <a:solidFill>
                <a:schemeClr val="accent6"/>
              </a:solidFill>
              <a:latin typeface="Times New Roman" pitchFamily="18" charset="0"/>
              <a:cs typeface="Times New Roman" pitchFamily="18" charset="0"/>
            </a:endParaRPr>
          </a:p>
        </p:txBody>
      </p:sp>
      <p:pic>
        <p:nvPicPr>
          <p:cNvPr id="4" name="Picture 4" descr="figure 4-17"/>
          <p:cNvPicPr>
            <a:picLocks noChangeAspect="1" noChangeArrowheads="1"/>
          </p:cNvPicPr>
          <p:nvPr/>
        </p:nvPicPr>
        <p:blipFill>
          <a:blip r:embed="rId3" cstate="print"/>
          <a:srcRect/>
          <a:stretch>
            <a:fillRect/>
          </a:stretch>
        </p:blipFill>
        <p:spPr bwMode="auto">
          <a:xfrm>
            <a:off x="381000" y="1219200"/>
            <a:ext cx="7696200" cy="3414330"/>
          </a:xfrm>
          <a:prstGeom prst="rect">
            <a:avLst/>
          </a:prstGeom>
          <a:noFill/>
        </p:spPr>
      </p:pic>
      <p:sp>
        <p:nvSpPr>
          <p:cNvPr id="5" name="TextBox 4"/>
          <p:cNvSpPr txBox="1"/>
          <p:nvPr/>
        </p:nvSpPr>
        <p:spPr>
          <a:xfrm>
            <a:off x="609600" y="4648200"/>
            <a:ext cx="7772400" cy="1631216"/>
          </a:xfrm>
          <a:prstGeom prst="rect">
            <a:avLst/>
          </a:prstGeom>
          <a:noFill/>
        </p:spPr>
        <p:txBody>
          <a:bodyPr wrap="square" rtlCol="0">
            <a:spAutoFit/>
          </a:bodyPr>
          <a:lstStyle/>
          <a:p>
            <a:r>
              <a:rPr lang="en-US" sz="2000" b="1" dirty="0" smtClean="0">
                <a:latin typeface="Times New Roman" pitchFamily="18" charset="0"/>
                <a:cs typeface="Times New Roman" pitchFamily="18" charset="0"/>
              </a:rPr>
              <a:t>Microsatellite DNA (simple sequence repeats)</a:t>
            </a:r>
          </a:p>
          <a:p>
            <a:endParaRPr lang="en-US" sz="2000" b="1" dirty="0">
              <a:latin typeface="Times New Roman" pitchFamily="18" charset="0"/>
              <a:cs typeface="Times New Roman" pitchFamily="18" charset="0"/>
            </a:endParaRPr>
          </a:p>
          <a:p>
            <a:r>
              <a:rPr lang="en-US" sz="2000" b="1" dirty="0" smtClean="0">
                <a:latin typeface="Times New Roman" pitchFamily="18" charset="0"/>
                <a:cs typeface="Times New Roman" pitchFamily="18" charset="0"/>
              </a:rPr>
              <a:t>Genome-wide repeats (transposable elements)</a:t>
            </a:r>
          </a:p>
          <a:p>
            <a:endParaRPr lang="en-US" sz="2000" b="1" dirty="0" smtClean="0">
              <a:latin typeface="Times New Roman" pitchFamily="18" charset="0"/>
              <a:cs typeface="Times New Roman" pitchFamily="18" charset="0"/>
            </a:endParaRPr>
          </a:p>
          <a:p>
            <a:r>
              <a:rPr lang="en-US" sz="2000" b="1" dirty="0" smtClean="0">
                <a:latin typeface="Times New Roman" pitchFamily="18" charset="0"/>
                <a:cs typeface="Times New Roman" pitchFamily="18" charset="0"/>
              </a:rPr>
              <a:t>LINES : (Long Interspersed Sequences)</a:t>
            </a:r>
            <a:endParaRPr lang="en-US" sz="2000" b="1" dirty="0">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3" descr="07_Figure06"/>
          <p:cNvPicPr>
            <a:picLocks noChangeAspect="1" noChangeArrowheads="1"/>
          </p:cNvPicPr>
          <p:nvPr/>
        </p:nvPicPr>
        <p:blipFill>
          <a:blip r:embed="rId2" cstate="print"/>
          <a:srcRect/>
          <a:stretch>
            <a:fillRect/>
          </a:stretch>
        </p:blipFill>
        <p:spPr bwMode="auto">
          <a:xfrm>
            <a:off x="304800" y="2286000"/>
            <a:ext cx="8548687" cy="3487737"/>
          </a:xfrm>
          <a:prstGeom prst="rect">
            <a:avLst/>
          </a:prstGeom>
          <a:noFill/>
        </p:spPr>
      </p:pic>
      <p:sp>
        <p:nvSpPr>
          <p:cNvPr id="5" name="TextBox 4"/>
          <p:cNvSpPr txBox="1"/>
          <p:nvPr/>
        </p:nvSpPr>
        <p:spPr>
          <a:xfrm>
            <a:off x="0" y="0"/>
            <a:ext cx="9144000" cy="523220"/>
          </a:xfrm>
          <a:prstGeom prst="rect">
            <a:avLst/>
          </a:prstGeom>
          <a:noFill/>
        </p:spPr>
        <p:txBody>
          <a:bodyPr wrap="square" rtlCol="0">
            <a:spAutoFit/>
          </a:bodyPr>
          <a:lstStyle/>
          <a:p>
            <a:r>
              <a:rPr lang="en-US" sz="2800" b="1" dirty="0" smtClean="0">
                <a:solidFill>
                  <a:srgbClr val="FF0000"/>
                </a:solidFill>
                <a:latin typeface="Times New Roman" pitchFamily="18" charset="0"/>
                <a:cs typeface="Times New Roman" pitchFamily="18" charset="0"/>
              </a:rPr>
              <a:t>CHROMOSOME DUPLICATION AND SEGREGATION</a:t>
            </a:r>
            <a:endParaRPr lang="en-US" sz="2800" b="1" dirty="0">
              <a:solidFill>
                <a:srgbClr val="FF0000"/>
              </a:solidFill>
              <a:latin typeface="Times New Roman" pitchFamily="18" charset="0"/>
              <a:cs typeface="Times New Roman" pitchFamily="18" charset="0"/>
            </a:endParaRPr>
          </a:p>
        </p:txBody>
      </p:sp>
      <p:sp>
        <p:nvSpPr>
          <p:cNvPr id="6" name="TextBox 5"/>
          <p:cNvSpPr txBox="1"/>
          <p:nvPr/>
        </p:nvSpPr>
        <p:spPr>
          <a:xfrm>
            <a:off x="304800" y="838200"/>
            <a:ext cx="8610600" cy="830997"/>
          </a:xfrm>
          <a:prstGeom prst="rect">
            <a:avLst/>
          </a:prstGeom>
          <a:noFill/>
        </p:spPr>
        <p:txBody>
          <a:bodyPr wrap="square" rtlCol="0">
            <a:spAutoFit/>
          </a:bodyPr>
          <a:lstStyle/>
          <a:p>
            <a:r>
              <a:rPr lang="en-US" b="1" dirty="0" smtClean="0">
                <a:solidFill>
                  <a:schemeClr val="accent6"/>
                </a:solidFill>
                <a:latin typeface="Times New Roman" pitchFamily="18" charset="0"/>
                <a:cs typeface="Times New Roman" pitchFamily="18" charset="0"/>
              </a:rPr>
              <a:t>Eukaryotic chromosomes require centromeres, telomeres, and origin of replication to be maintained during cell division</a:t>
            </a:r>
            <a:endParaRPr lang="en-US" b="1" dirty="0">
              <a:solidFill>
                <a:schemeClr val="accent6"/>
              </a:solidFill>
              <a:latin typeface="Times New Roman" pitchFamily="18" charset="0"/>
              <a:cs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descr="07_Figure07"/>
          <p:cNvPicPr>
            <a:picLocks noChangeAspect="1" noChangeArrowheads="1"/>
          </p:cNvPicPr>
          <p:nvPr/>
        </p:nvPicPr>
        <p:blipFill>
          <a:blip r:embed="rId2" cstate="print"/>
          <a:srcRect/>
          <a:stretch>
            <a:fillRect/>
          </a:stretch>
        </p:blipFill>
        <p:spPr bwMode="auto">
          <a:xfrm>
            <a:off x="457200" y="808037"/>
            <a:ext cx="8116887" cy="6049963"/>
          </a:xfrm>
          <a:prstGeom prst="rect">
            <a:avLst/>
          </a:prstGeom>
          <a:noFill/>
        </p:spPr>
      </p:pic>
      <p:sp>
        <p:nvSpPr>
          <p:cNvPr id="5" name="TextBox 4"/>
          <p:cNvSpPr txBox="1"/>
          <p:nvPr/>
        </p:nvSpPr>
        <p:spPr>
          <a:xfrm>
            <a:off x="0" y="0"/>
            <a:ext cx="8839200" cy="461665"/>
          </a:xfrm>
          <a:prstGeom prst="rect">
            <a:avLst/>
          </a:prstGeom>
          <a:noFill/>
        </p:spPr>
        <p:txBody>
          <a:bodyPr wrap="square" rtlCol="0">
            <a:spAutoFit/>
          </a:bodyPr>
          <a:lstStyle/>
          <a:p>
            <a:r>
              <a:rPr lang="en-US" b="1" dirty="0" smtClean="0">
                <a:latin typeface="Times New Roman" pitchFamily="18" charset="0"/>
                <a:cs typeface="Times New Roman" pitchFamily="18" charset="0"/>
              </a:rPr>
              <a:t>More or less than one centromere</a:t>
            </a:r>
            <a:r>
              <a:rPr lang="en-US" b="1" dirty="0">
                <a:latin typeface="Times New Roman" pitchFamily="18" charset="0"/>
                <a:cs typeface="Times New Roman" pitchFamily="18" charset="0"/>
              </a:rPr>
              <a:t> </a:t>
            </a:r>
            <a:r>
              <a:rPr lang="en-US" b="1" dirty="0" smtClean="0">
                <a:latin typeface="Times New Roman" pitchFamily="18" charset="0"/>
                <a:cs typeface="Times New Roman" pitchFamily="18" charset="0"/>
              </a:rPr>
              <a:t>per chromosome is not good</a:t>
            </a:r>
            <a:endParaRPr lang="en-US" b="1" dirty="0">
              <a:latin typeface="Times New Roman" pitchFamily="18" charset="0"/>
              <a:cs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3" descr="07_Figure08"/>
          <p:cNvPicPr>
            <a:picLocks noChangeAspect="1" noChangeArrowheads="1"/>
          </p:cNvPicPr>
          <p:nvPr/>
        </p:nvPicPr>
        <p:blipFill>
          <a:blip r:embed="rId2" cstate="print"/>
          <a:srcRect/>
          <a:stretch>
            <a:fillRect/>
          </a:stretch>
        </p:blipFill>
        <p:spPr bwMode="auto">
          <a:xfrm>
            <a:off x="2286000" y="838200"/>
            <a:ext cx="5557837" cy="5727679"/>
          </a:xfrm>
          <a:prstGeom prst="rect">
            <a:avLst/>
          </a:prstGeom>
          <a:noFill/>
        </p:spPr>
      </p:pic>
      <p:sp>
        <p:nvSpPr>
          <p:cNvPr id="5" name="TextBox 4"/>
          <p:cNvSpPr txBox="1"/>
          <p:nvPr/>
        </p:nvSpPr>
        <p:spPr>
          <a:xfrm>
            <a:off x="228600" y="152400"/>
            <a:ext cx="8915400" cy="830997"/>
          </a:xfrm>
          <a:prstGeom prst="rect">
            <a:avLst/>
          </a:prstGeom>
          <a:noFill/>
        </p:spPr>
        <p:txBody>
          <a:bodyPr wrap="square" rtlCol="0">
            <a:spAutoFit/>
          </a:bodyPr>
          <a:lstStyle/>
          <a:p>
            <a:r>
              <a:rPr lang="en-US" b="1" dirty="0" smtClean="0">
                <a:latin typeface="Times New Roman" pitchFamily="18" charset="0"/>
                <a:cs typeface="Times New Roman" pitchFamily="18" charset="0"/>
              </a:rPr>
              <a:t>Centromere size and composition vary dramatically among different organisms</a:t>
            </a:r>
            <a:endParaRPr lang="en-US" b="1" dirty="0">
              <a:latin typeface="Times New Roman" pitchFamily="18" charset="0"/>
              <a:cs typeface="Times New Roman"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descr="07_Figure09"/>
          <p:cNvPicPr>
            <a:picLocks noChangeAspect="1" noChangeArrowheads="1"/>
          </p:cNvPicPr>
          <p:nvPr/>
        </p:nvPicPr>
        <p:blipFill>
          <a:blip r:embed="rId2" cstate="print"/>
          <a:srcRect/>
          <a:stretch>
            <a:fillRect/>
          </a:stretch>
        </p:blipFill>
        <p:spPr bwMode="auto">
          <a:xfrm>
            <a:off x="304800" y="1427163"/>
            <a:ext cx="8548687" cy="1163637"/>
          </a:xfrm>
          <a:prstGeom prst="rect">
            <a:avLst/>
          </a:prstGeom>
          <a:noFill/>
        </p:spPr>
      </p:pic>
      <p:sp>
        <p:nvSpPr>
          <p:cNvPr id="5" name="TextBox 4"/>
          <p:cNvSpPr txBox="1"/>
          <p:nvPr/>
        </p:nvSpPr>
        <p:spPr>
          <a:xfrm>
            <a:off x="2514600" y="304800"/>
            <a:ext cx="2743200" cy="457200"/>
          </a:xfrm>
          <a:prstGeom prst="rect">
            <a:avLst/>
          </a:prstGeom>
          <a:noFill/>
        </p:spPr>
        <p:txBody>
          <a:bodyPr wrap="square" rtlCol="0">
            <a:spAutoFit/>
          </a:bodyPr>
          <a:lstStyle/>
          <a:p>
            <a:r>
              <a:rPr lang="en-US" b="1" dirty="0" smtClean="0">
                <a:latin typeface="Times New Roman" pitchFamily="18" charset="0"/>
                <a:cs typeface="Times New Roman" pitchFamily="18" charset="0"/>
              </a:rPr>
              <a:t>A typical telomere</a:t>
            </a:r>
            <a:endParaRPr lang="en-US" b="1" dirty="0">
              <a:latin typeface="Times New Roman" pitchFamily="18" charset="0"/>
              <a:cs typeface="Times New Roman" pitchFamily="18" charset="0"/>
            </a:endParaRPr>
          </a:p>
        </p:txBody>
      </p:sp>
      <p:pic>
        <p:nvPicPr>
          <p:cNvPr id="4" name="Picture 3" descr="07_Figure06"/>
          <p:cNvPicPr>
            <a:picLocks noChangeAspect="1" noChangeArrowheads="1"/>
          </p:cNvPicPr>
          <p:nvPr/>
        </p:nvPicPr>
        <p:blipFill>
          <a:blip r:embed="rId3" cstate="print"/>
          <a:srcRect/>
          <a:stretch>
            <a:fillRect/>
          </a:stretch>
        </p:blipFill>
        <p:spPr bwMode="auto">
          <a:xfrm>
            <a:off x="1219200" y="3657600"/>
            <a:ext cx="6248400" cy="2549254"/>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3" descr="07_Figure10"/>
          <p:cNvPicPr>
            <a:picLocks noChangeAspect="1" noChangeArrowheads="1"/>
          </p:cNvPicPr>
          <p:nvPr/>
        </p:nvPicPr>
        <p:blipFill>
          <a:blip r:embed="rId2" cstate="print"/>
          <a:srcRect/>
          <a:stretch>
            <a:fillRect/>
          </a:stretch>
        </p:blipFill>
        <p:spPr bwMode="auto">
          <a:xfrm>
            <a:off x="2514600" y="1295400"/>
            <a:ext cx="5926137" cy="5303254"/>
          </a:xfrm>
          <a:prstGeom prst="rect">
            <a:avLst/>
          </a:prstGeom>
          <a:noFill/>
        </p:spPr>
      </p:pic>
      <p:sp>
        <p:nvSpPr>
          <p:cNvPr id="5" name="TextBox 4"/>
          <p:cNvSpPr txBox="1"/>
          <p:nvPr/>
        </p:nvSpPr>
        <p:spPr>
          <a:xfrm>
            <a:off x="0" y="1"/>
            <a:ext cx="9144000" cy="954107"/>
          </a:xfrm>
          <a:prstGeom prst="rect">
            <a:avLst/>
          </a:prstGeom>
          <a:noFill/>
        </p:spPr>
        <p:txBody>
          <a:bodyPr wrap="square" rtlCol="0">
            <a:spAutoFit/>
          </a:bodyPr>
          <a:lstStyle/>
          <a:p>
            <a:r>
              <a:rPr lang="en-US" sz="2800" b="1" dirty="0" smtClean="0">
                <a:solidFill>
                  <a:schemeClr val="accent6"/>
                </a:solidFill>
                <a:latin typeface="Times New Roman" pitchFamily="18" charset="0"/>
                <a:cs typeface="Times New Roman" pitchFamily="18" charset="0"/>
              </a:rPr>
              <a:t>Eukaryotic chromosome duplication and segregation occur in separate phases of the cell cycle</a:t>
            </a:r>
            <a:endParaRPr lang="en-US" sz="2800" b="1" dirty="0">
              <a:solidFill>
                <a:schemeClr val="accent6"/>
              </a:solidFill>
              <a:latin typeface="Times New Roman" pitchFamily="18" charset="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5" name="Text Box 1029"/>
          <p:cNvSpPr txBox="1">
            <a:spLocks noChangeArrowheads="1"/>
          </p:cNvSpPr>
          <p:nvPr/>
        </p:nvSpPr>
        <p:spPr bwMode="auto">
          <a:xfrm>
            <a:off x="381000" y="0"/>
            <a:ext cx="8763000" cy="954107"/>
          </a:xfrm>
          <a:prstGeom prst="rect">
            <a:avLst/>
          </a:prstGeom>
          <a:noFill/>
          <a:ln w="9525">
            <a:noFill/>
            <a:miter lim="800000"/>
            <a:headEnd/>
            <a:tailEnd/>
          </a:ln>
          <a:effectLst/>
        </p:spPr>
        <p:txBody>
          <a:bodyPr>
            <a:spAutoFit/>
          </a:bodyPr>
          <a:lstStyle/>
          <a:p>
            <a:pPr>
              <a:spcBef>
                <a:spcPct val="50000"/>
              </a:spcBef>
            </a:pPr>
            <a:r>
              <a:rPr lang="en-US" sz="2800" b="1" dirty="0">
                <a:solidFill>
                  <a:srgbClr val="FF0000"/>
                </a:solidFill>
                <a:latin typeface="Times New Roman" pitchFamily="18" charset="0"/>
                <a:cs typeface="Times New Roman" pitchFamily="18" charset="0"/>
              </a:rPr>
              <a:t>Chromosomal DNA and its packaging in the chromatin fiber</a:t>
            </a:r>
          </a:p>
        </p:txBody>
      </p:sp>
      <p:sp>
        <p:nvSpPr>
          <p:cNvPr id="66566" name="Text Box 1030"/>
          <p:cNvSpPr txBox="1">
            <a:spLocks noChangeArrowheads="1"/>
          </p:cNvSpPr>
          <p:nvPr/>
        </p:nvSpPr>
        <p:spPr bwMode="auto">
          <a:xfrm>
            <a:off x="381000" y="1066800"/>
            <a:ext cx="8305800" cy="954107"/>
          </a:xfrm>
          <a:prstGeom prst="rect">
            <a:avLst/>
          </a:prstGeom>
          <a:noFill/>
          <a:ln w="9525">
            <a:noFill/>
            <a:miter lim="800000"/>
            <a:headEnd/>
            <a:tailEnd/>
          </a:ln>
          <a:effectLst/>
        </p:spPr>
        <p:txBody>
          <a:bodyPr>
            <a:spAutoFit/>
          </a:bodyPr>
          <a:lstStyle/>
          <a:p>
            <a:r>
              <a:rPr lang="en-US" sz="2800" b="1" dirty="0" err="1">
                <a:solidFill>
                  <a:schemeClr val="accent2"/>
                </a:solidFill>
                <a:latin typeface="Times New Roman" pitchFamily="18" charset="0"/>
                <a:cs typeface="Times New Roman" pitchFamily="18" charset="0"/>
              </a:rPr>
              <a:t>Eucaryotic</a:t>
            </a:r>
            <a:r>
              <a:rPr lang="en-US" sz="2800" b="1" dirty="0">
                <a:solidFill>
                  <a:schemeClr val="accent2"/>
                </a:solidFill>
                <a:latin typeface="Times New Roman" pitchFamily="18" charset="0"/>
                <a:cs typeface="Times New Roman" pitchFamily="18" charset="0"/>
              </a:rPr>
              <a:t> DNA is enclosed in cell nucleus,</a:t>
            </a:r>
          </a:p>
          <a:p>
            <a:r>
              <a:rPr lang="en-US" sz="2800" b="1" dirty="0">
                <a:solidFill>
                  <a:schemeClr val="accent2"/>
                </a:solidFill>
                <a:latin typeface="Times New Roman" pitchFamily="18" charset="0"/>
                <a:cs typeface="Times New Roman" pitchFamily="18" charset="0"/>
              </a:rPr>
              <a:t>and is packaged into a set of  chromosomes</a:t>
            </a:r>
          </a:p>
        </p:txBody>
      </p:sp>
      <p:pic>
        <p:nvPicPr>
          <p:cNvPr id="4" name="Picture 2"/>
          <p:cNvPicPr>
            <a:picLocks noChangeAspect="1" noChangeArrowheads="1"/>
          </p:cNvPicPr>
          <p:nvPr/>
        </p:nvPicPr>
        <p:blipFill>
          <a:blip r:embed="rId3" cstate="print"/>
          <a:srcRect/>
          <a:stretch>
            <a:fillRect/>
          </a:stretch>
        </p:blipFill>
        <p:spPr bwMode="auto">
          <a:xfrm>
            <a:off x="685800" y="2408031"/>
            <a:ext cx="7696200" cy="4449969"/>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descr="07_Figure11"/>
          <p:cNvPicPr>
            <a:picLocks noChangeAspect="1" noChangeArrowheads="1"/>
          </p:cNvPicPr>
          <p:nvPr/>
        </p:nvPicPr>
        <p:blipFill>
          <a:blip r:embed="rId2" cstate="print"/>
          <a:srcRect/>
          <a:stretch>
            <a:fillRect/>
          </a:stretch>
        </p:blipFill>
        <p:spPr bwMode="auto">
          <a:xfrm>
            <a:off x="703263" y="450850"/>
            <a:ext cx="7678737" cy="625475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descr="07_Figure12"/>
          <p:cNvPicPr>
            <a:picLocks noChangeAspect="1" noChangeArrowheads="1"/>
          </p:cNvPicPr>
          <p:nvPr/>
        </p:nvPicPr>
        <p:blipFill>
          <a:blip r:embed="rId2" cstate="print"/>
          <a:srcRect/>
          <a:stretch>
            <a:fillRect/>
          </a:stretch>
        </p:blipFill>
        <p:spPr bwMode="auto">
          <a:xfrm>
            <a:off x="296863" y="1358900"/>
            <a:ext cx="8548687" cy="41402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descr="07_Figure13"/>
          <p:cNvPicPr>
            <a:picLocks noChangeAspect="1" noChangeArrowheads="1"/>
          </p:cNvPicPr>
          <p:nvPr/>
        </p:nvPicPr>
        <p:blipFill>
          <a:blip r:embed="rId2" cstate="print"/>
          <a:srcRect/>
          <a:stretch>
            <a:fillRect/>
          </a:stretch>
        </p:blipFill>
        <p:spPr bwMode="auto">
          <a:xfrm>
            <a:off x="304800" y="990600"/>
            <a:ext cx="8548687" cy="2468563"/>
          </a:xfrm>
          <a:prstGeom prst="rect">
            <a:avLst/>
          </a:prstGeom>
          <a:noFill/>
        </p:spPr>
      </p:pic>
      <p:sp>
        <p:nvSpPr>
          <p:cNvPr id="5" name="TextBox 4"/>
          <p:cNvSpPr txBox="1"/>
          <p:nvPr/>
        </p:nvSpPr>
        <p:spPr>
          <a:xfrm>
            <a:off x="0" y="152400"/>
            <a:ext cx="8991600" cy="523220"/>
          </a:xfrm>
          <a:prstGeom prst="rect">
            <a:avLst/>
          </a:prstGeom>
          <a:noFill/>
        </p:spPr>
        <p:txBody>
          <a:bodyPr wrap="square" rtlCol="0">
            <a:spAutoFit/>
          </a:bodyPr>
          <a:lstStyle/>
          <a:p>
            <a:r>
              <a:rPr lang="en-US" sz="2800" b="1" dirty="0" smtClean="0">
                <a:solidFill>
                  <a:schemeClr val="accent6"/>
                </a:solidFill>
                <a:latin typeface="Times New Roman" pitchFamily="18" charset="0"/>
                <a:cs typeface="Times New Roman" pitchFamily="18" charset="0"/>
              </a:rPr>
              <a:t>Chromosome structure changes as eukaryotic cells divide</a:t>
            </a:r>
            <a:endParaRPr lang="en-US" sz="2800" b="1" dirty="0">
              <a:solidFill>
                <a:schemeClr val="accent6"/>
              </a:solidFill>
              <a:latin typeface="Times New Roman" pitchFamily="18" charset="0"/>
              <a:cs typeface="Times New Roman" pitchFamily="18" charset="0"/>
            </a:endParaRPr>
          </a:p>
        </p:txBody>
      </p:sp>
      <p:pic>
        <p:nvPicPr>
          <p:cNvPr id="6" name="Picture 5" descr="figure 4-19"/>
          <p:cNvPicPr>
            <a:picLocks noChangeAspect="1" noChangeArrowheads="1"/>
          </p:cNvPicPr>
          <p:nvPr/>
        </p:nvPicPr>
        <p:blipFill>
          <a:blip r:embed="rId3" cstate="print"/>
          <a:srcRect/>
          <a:stretch>
            <a:fillRect/>
          </a:stretch>
        </p:blipFill>
        <p:spPr bwMode="auto">
          <a:xfrm>
            <a:off x="228600" y="3810000"/>
            <a:ext cx="8534400" cy="2828925"/>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descr="07_Figure14"/>
          <p:cNvPicPr>
            <a:picLocks noChangeAspect="1" noChangeArrowheads="1"/>
          </p:cNvPicPr>
          <p:nvPr/>
        </p:nvPicPr>
        <p:blipFill>
          <a:blip r:embed="rId2" cstate="print"/>
          <a:srcRect/>
          <a:stretch>
            <a:fillRect/>
          </a:stretch>
        </p:blipFill>
        <p:spPr bwMode="auto">
          <a:xfrm>
            <a:off x="762000" y="1478831"/>
            <a:ext cx="7467600" cy="5379169"/>
          </a:xfrm>
          <a:prstGeom prst="rect">
            <a:avLst/>
          </a:prstGeom>
          <a:noFill/>
        </p:spPr>
      </p:pic>
      <p:sp>
        <p:nvSpPr>
          <p:cNvPr id="5" name="TextBox 4"/>
          <p:cNvSpPr txBox="1"/>
          <p:nvPr/>
        </p:nvSpPr>
        <p:spPr>
          <a:xfrm>
            <a:off x="0" y="0"/>
            <a:ext cx="8915400" cy="1384995"/>
          </a:xfrm>
          <a:prstGeom prst="rect">
            <a:avLst/>
          </a:prstGeom>
          <a:noFill/>
        </p:spPr>
        <p:txBody>
          <a:bodyPr wrap="square" rtlCol="0">
            <a:spAutoFit/>
          </a:bodyPr>
          <a:lstStyle/>
          <a:p>
            <a:r>
              <a:rPr lang="en-US" sz="2800" b="1" dirty="0" smtClean="0">
                <a:solidFill>
                  <a:schemeClr val="accent6"/>
                </a:solidFill>
                <a:latin typeface="Times New Roman" pitchFamily="18" charset="0"/>
                <a:cs typeface="Times New Roman" pitchFamily="18" charset="0"/>
              </a:rPr>
              <a:t>Sister-chromatid cohesion and chromosome condensation are mediated by SMC (structural maintenance of chromosome) proteins</a:t>
            </a:r>
            <a:endParaRPr lang="en-US" sz="2800" b="1" dirty="0">
              <a:solidFill>
                <a:schemeClr val="accent6"/>
              </a:solidFill>
              <a:latin typeface="Times New Roman" pitchFamily="18" charset="0"/>
              <a:cs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descr="07_Figure15"/>
          <p:cNvPicPr>
            <a:picLocks noChangeAspect="1" noChangeArrowheads="1"/>
          </p:cNvPicPr>
          <p:nvPr/>
        </p:nvPicPr>
        <p:blipFill>
          <a:blip r:embed="rId2" cstate="print"/>
          <a:srcRect/>
          <a:stretch>
            <a:fillRect/>
          </a:stretch>
        </p:blipFill>
        <p:spPr bwMode="auto">
          <a:xfrm>
            <a:off x="1066800" y="990600"/>
            <a:ext cx="7278687" cy="5605999"/>
          </a:xfrm>
          <a:prstGeom prst="rect">
            <a:avLst/>
          </a:prstGeom>
          <a:noFill/>
        </p:spPr>
      </p:pic>
      <p:sp>
        <p:nvSpPr>
          <p:cNvPr id="5" name="TextBox 4"/>
          <p:cNvSpPr txBox="1"/>
          <p:nvPr/>
        </p:nvSpPr>
        <p:spPr>
          <a:xfrm>
            <a:off x="0" y="228600"/>
            <a:ext cx="8915400" cy="523220"/>
          </a:xfrm>
          <a:prstGeom prst="rect">
            <a:avLst/>
          </a:prstGeom>
          <a:noFill/>
        </p:spPr>
        <p:txBody>
          <a:bodyPr wrap="square" rtlCol="0">
            <a:spAutoFit/>
          </a:bodyPr>
          <a:lstStyle/>
          <a:p>
            <a:r>
              <a:rPr lang="en-US" sz="2800" b="1" dirty="0" smtClean="0">
                <a:solidFill>
                  <a:schemeClr val="accent6"/>
                </a:solidFill>
                <a:latin typeface="Times New Roman" pitchFamily="18" charset="0"/>
                <a:cs typeface="Times New Roman" pitchFamily="18" charset="0"/>
              </a:rPr>
              <a:t>Mitosis maintains the parental chromosome number</a:t>
            </a:r>
            <a:endParaRPr lang="en-US" sz="2800" b="1" dirty="0">
              <a:solidFill>
                <a:schemeClr val="accent6"/>
              </a:solidFill>
              <a:latin typeface="Times New Roman" pitchFamily="18"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07_Figure10"/>
          <p:cNvPicPr>
            <a:picLocks noChangeAspect="1" noChangeArrowheads="1"/>
          </p:cNvPicPr>
          <p:nvPr/>
        </p:nvPicPr>
        <p:blipFill>
          <a:blip r:embed="rId2" cstate="print"/>
          <a:srcRect/>
          <a:stretch>
            <a:fillRect/>
          </a:stretch>
        </p:blipFill>
        <p:spPr bwMode="auto">
          <a:xfrm>
            <a:off x="3962400" y="1600200"/>
            <a:ext cx="4876800" cy="4364210"/>
          </a:xfrm>
          <a:prstGeom prst="rect">
            <a:avLst/>
          </a:prstGeom>
          <a:noFill/>
        </p:spPr>
      </p:pic>
      <p:sp>
        <p:nvSpPr>
          <p:cNvPr id="5" name="TextBox 4"/>
          <p:cNvSpPr txBox="1"/>
          <p:nvPr/>
        </p:nvSpPr>
        <p:spPr>
          <a:xfrm>
            <a:off x="228600" y="0"/>
            <a:ext cx="8915400" cy="1384995"/>
          </a:xfrm>
          <a:prstGeom prst="rect">
            <a:avLst/>
          </a:prstGeom>
          <a:noFill/>
        </p:spPr>
        <p:txBody>
          <a:bodyPr wrap="square" rtlCol="0">
            <a:spAutoFit/>
          </a:bodyPr>
          <a:lstStyle/>
          <a:p>
            <a:r>
              <a:rPr lang="en-US" sz="2800" b="1" dirty="0" smtClean="0">
                <a:solidFill>
                  <a:schemeClr val="accent6"/>
                </a:solidFill>
                <a:latin typeface="Times New Roman" pitchFamily="18" charset="0"/>
                <a:cs typeface="Times New Roman" pitchFamily="18" charset="0"/>
              </a:rPr>
              <a:t>During gap phases, cells prepare for the next cell cycle stage and check that the previous stage is completed correctly</a:t>
            </a:r>
            <a:endParaRPr lang="en-US" sz="2800" b="1" dirty="0">
              <a:solidFill>
                <a:schemeClr val="accent6"/>
              </a:solidFill>
              <a:latin typeface="Times New Roman" pitchFamily="18" charset="0"/>
              <a:cs typeface="Times New Roman"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descr="07_Figure16"/>
          <p:cNvPicPr>
            <a:picLocks noChangeAspect="1" noChangeArrowheads="1"/>
          </p:cNvPicPr>
          <p:nvPr/>
        </p:nvPicPr>
        <p:blipFill>
          <a:blip r:embed="rId2" cstate="print"/>
          <a:srcRect/>
          <a:stretch>
            <a:fillRect/>
          </a:stretch>
        </p:blipFill>
        <p:spPr bwMode="auto">
          <a:xfrm>
            <a:off x="1524000" y="609600"/>
            <a:ext cx="6324600" cy="5934861"/>
          </a:xfrm>
          <a:prstGeom prst="rect">
            <a:avLst/>
          </a:prstGeom>
          <a:noFill/>
        </p:spPr>
      </p:pic>
      <p:sp>
        <p:nvSpPr>
          <p:cNvPr id="5" name="TextBox 4"/>
          <p:cNvSpPr txBox="1"/>
          <p:nvPr/>
        </p:nvSpPr>
        <p:spPr>
          <a:xfrm>
            <a:off x="0" y="0"/>
            <a:ext cx="8305800" cy="523220"/>
          </a:xfrm>
          <a:prstGeom prst="rect">
            <a:avLst/>
          </a:prstGeom>
          <a:noFill/>
        </p:spPr>
        <p:txBody>
          <a:bodyPr wrap="square" rtlCol="0">
            <a:spAutoFit/>
          </a:bodyPr>
          <a:lstStyle/>
          <a:p>
            <a:r>
              <a:rPr lang="en-US" sz="2800" b="1" dirty="0" smtClean="0">
                <a:solidFill>
                  <a:schemeClr val="accent6"/>
                </a:solidFill>
                <a:latin typeface="Times New Roman" pitchFamily="18" charset="0"/>
                <a:cs typeface="Times New Roman" pitchFamily="18" charset="0"/>
              </a:rPr>
              <a:t>Meiosis reduces the parental chromosome number</a:t>
            </a:r>
            <a:endParaRPr lang="en-US" sz="2800" b="1" dirty="0">
              <a:solidFill>
                <a:schemeClr val="accent6"/>
              </a:solidFill>
              <a:latin typeface="Times New Roman" pitchFamily="18" charset="0"/>
              <a:cs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3" descr="07_Figure17"/>
          <p:cNvPicPr>
            <a:picLocks noChangeAspect="1" noChangeArrowheads="1"/>
          </p:cNvPicPr>
          <p:nvPr/>
        </p:nvPicPr>
        <p:blipFill>
          <a:blip r:embed="rId2" cstate="print"/>
          <a:srcRect/>
          <a:stretch>
            <a:fillRect/>
          </a:stretch>
        </p:blipFill>
        <p:spPr bwMode="auto">
          <a:xfrm>
            <a:off x="1676400" y="914400"/>
            <a:ext cx="6477000" cy="3782760"/>
          </a:xfrm>
          <a:prstGeom prst="rect">
            <a:avLst/>
          </a:prstGeom>
          <a:noFill/>
        </p:spPr>
      </p:pic>
      <p:pic>
        <p:nvPicPr>
          <p:cNvPr id="4" name="Picture 3" descr="07_Figure13"/>
          <p:cNvPicPr>
            <a:picLocks noChangeAspect="1" noChangeArrowheads="1"/>
          </p:cNvPicPr>
          <p:nvPr/>
        </p:nvPicPr>
        <p:blipFill>
          <a:blip r:embed="rId3" cstate="print"/>
          <a:srcRect/>
          <a:stretch>
            <a:fillRect/>
          </a:stretch>
        </p:blipFill>
        <p:spPr bwMode="auto">
          <a:xfrm>
            <a:off x="1447800" y="4723621"/>
            <a:ext cx="7391400" cy="2134379"/>
          </a:xfrm>
          <a:prstGeom prst="rect">
            <a:avLst/>
          </a:prstGeom>
          <a:noFill/>
        </p:spPr>
      </p:pic>
      <p:sp>
        <p:nvSpPr>
          <p:cNvPr id="6" name="TextBox 5"/>
          <p:cNvSpPr txBox="1"/>
          <p:nvPr/>
        </p:nvSpPr>
        <p:spPr>
          <a:xfrm>
            <a:off x="0" y="0"/>
            <a:ext cx="8839200" cy="954107"/>
          </a:xfrm>
          <a:prstGeom prst="rect">
            <a:avLst/>
          </a:prstGeom>
          <a:noFill/>
        </p:spPr>
        <p:txBody>
          <a:bodyPr wrap="square" rtlCol="0">
            <a:spAutoFit/>
          </a:bodyPr>
          <a:lstStyle/>
          <a:p>
            <a:r>
              <a:rPr lang="en-US" sz="2800" b="1" dirty="0" smtClean="0">
                <a:solidFill>
                  <a:schemeClr val="accent6"/>
                </a:solidFill>
                <a:latin typeface="Times New Roman" pitchFamily="18" charset="0"/>
                <a:cs typeface="Times New Roman" pitchFamily="18" charset="0"/>
              </a:rPr>
              <a:t>Different levels of chromosome structure can be observed by microscopy</a:t>
            </a:r>
            <a:endParaRPr lang="en-US" sz="2800" b="1" dirty="0">
              <a:solidFill>
                <a:schemeClr val="accent6"/>
              </a:solidFill>
              <a:latin typeface="Times New Roman" pitchFamily="18" charset="0"/>
              <a:cs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3" descr="07_Figure18"/>
          <p:cNvPicPr>
            <a:picLocks noChangeAspect="1" noChangeArrowheads="1"/>
          </p:cNvPicPr>
          <p:nvPr/>
        </p:nvPicPr>
        <p:blipFill>
          <a:blip r:embed="rId2" cstate="print"/>
          <a:srcRect/>
          <a:stretch>
            <a:fillRect/>
          </a:stretch>
        </p:blipFill>
        <p:spPr bwMode="auto">
          <a:xfrm>
            <a:off x="4876800" y="656057"/>
            <a:ext cx="4267200" cy="6201943"/>
          </a:xfrm>
          <a:prstGeom prst="rect">
            <a:avLst/>
          </a:prstGeom>
          <a:noFill/>
        </p:spPr>
      </p:pic>
      <p:sp>
        <p:nvSpPr>
          <p:cNvPr id="5" name="TextBox 4"/>
          <p:cNvSpPr txBox="1"/>
          <p:nvPr/>
        </p:nvSpPr>
        <p:spPr>
          <a:xfrm>
            <a:off x="0" y="0"/>
            <a:ext cx="4648200" cy="584775"/>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THE NUCLEOSOME</a:t>
            </a:r>
            <a:endParaRPr lang="en-US" sz="3200" b="1" dirty="0">
              <a:solidFill>
                <a:srgbClr val="FF0000"/>
              </a:solidFill>
              <a:latin typeface="Times New Roman" pitchFamily="18" charset="0"/>
              <a:cs typeface="Times New Roman" pitchFamily="18" charset="0"/>
            </a:endParaRPr>
          </a:p>
        </p:txBody>
      </p:sp>
      <p:sp>
        <p:nvSpPr>
          <p:cNvPr id="6" name="Text Box 4"/>
          <p:cNvSpPr txBox="1">
            <a:spLocks noChangeArrowheads="1"/>
          </p:cNvSpPr>
          <p:nvPr/>
        </p:nvSpPr>
        <p:spPr bwMode="auto">
          <a:xfrm>
            <a:off x="152400" y="990600"/>
            <a:ext cx="4648200" cy="2677656"/>
          </a:xfrm>
          <a:prstGeom prst="rect">
            <a:avLst/>
          </a:prstGeom>
          <a:noFill/>
          <a:ln w="9525">
            <a:noFill/>
            <a:miter lim="800000"/>
            <a:headEnd/>
            <a:tailEnd/>
          </a:ln>
          <a:effectLst/>
        </p:spPr>
        <p:txBody>
          <a:bodyPr wrap="square">
            <a:spAutoFit/>
          </a:bodyPr>
          <a:lstStyle/>
          <a:p>
            <a:r>
              <a:rPr lang="en-US" sz="2800" b="1" dirty="0">
                <a:solidFill>
                  <a:schemeClr val="accent2"/>
                </a:solidFill>
                <a:latin typeface="Times New Roman" pitchFamily="18" charset="0"/>
                <a:cs typeface="Times New Roman" pitchFamily="18" charset="0"/>
              </a:rPr>
              <a:t>DNA Molecules Are Highly Condensed in </a:t>
            </a:r>
            <a:r>
              <a:rPr lang="en-US" sz="2800" b="1" dirty="0" smtClean="0">
                <a:solidFill>
                  <a:schemeClr val="accent2"/>
                </a:solidFill>
                <a:latin typeface="Times New Roman" pitchFamily="18" charset="0"/>
                <a:cs typeface="Times New Roman" pitchFamily="18" charset="0"/>
              </a:rPr>
              <a:t>Chromosomes</a:t>
            </a:r>
          </a:p>
          <a:p>
            <a:r>
              <a:rPr lang="en-US" sz="2800" b="1" dirty="0" smtClean="0">
                <a:solidFill>
                  <a:schemeClr val="accent2"/>
                </a:solidFill>
                <a:latin typeface="Times New Roman" pitchFamily="18" charset="0"/>
                <a:cs typeface="Times New Roman" pitchFamily="18" charset="0"/>
              </a:rPr>
              <a:t> </a:t>
            </a:r>
            <a:endParaRPr lang="en-US" sz="2800" b="1" dirty="0">
              <a:solidFill>
                <a:schemeClr val="accent2"/>
              </a:solidFill>
              <a:latin typeface="Times New Roman" pitchFamily="18" charset="0"/>
              <a:cs typeface="Times New Roman" pitchFamily="18" charset="0"/>
            </a:endParaRPr>
          </a:p>
          <a:p>
            <a:r>
              <a:rPr lang="en-US" sz="2800" b="1" dirty="0">
                <a:solidFill>
                  <a:schemeClr val="accent2"/>
                </a:solidFill>
                <a:latin typeface="Times New Roman" pitchFamily="18" charset="0"/>
                <a:cs typeface="Times New Roman" pitchFamily="18" charset="0"/>
              </a:rPr>
              <a:t>Nucleosomes Are the Basic Unit of </a:t>
            </a:r>
            <a:r>
              <a:rPr lang="en-US" sz="2800" b="1" dirty="0" smtClean="0">
                <a:solidFill>
                  <a:schemeClr val="accent2"/>
                </a:solidFill>
                <a:latin typeface="Times New Roman" pitchFamily="18" charset="0"/>
                <a:cs typeface="Times New Roman" pitchFamily="18" charset="0"/>
              </a:rPr>
              <a:t>Eukaryotic  </a:t>
            </a:r>
            <a:r>
              <a:rPr lang="en-US" sz="2800" b="1" dirty="0">
                <a:solidFill>
                  <a:schemeClr val="accent2"/>
                </a:solidFill>
                <a:latin typeface="Times New Roman" pitchFamily="18" charset="0"/>
                <a:cs typeface="Times New Roman" pitchFamily="18" charset="0"/>
              </a:rPr>
              <a:t>Chromosome Structure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Text Box 4"/>
          <p:cNvSpPr txBox="1">
            <a:spLocks noChangeArrowheads="1"/>
          </p:cNvSpPr>
          <p:nvPr/>
        </p:nvSpPr>
        <p:spPr bwMode="auto">
          <a:xfrm>
            <a:off x="3962400" y="609600"/>
            <a:ext cx="4953000" cy="5016758"/>
          </a:xfrm>
          <a:prstGeom prst="rect">
            <a:avLst/>
          </a:prstGeom>
          <a:noFill/>
          <a:ln w="9525">
            <a:noFill/>
            <a:miter lim="800000"/>
            <a:headEnd/>
            <a:tailEnd/>
          </a:ln>
          <a:effectLst/>
        </p:spPr>
        <p:txBody>
          <a:bodyPr wrap="square">
            <a:spAutoFit/>
          </a:bodyPr>
          <a:lstStyle/>
          <a:p>
            <a:r>
              <a:rPr lang="en-US" sz="2000" b="1" dirty="0">
                <a:solidFill>
                  <a:schemeClr val="accent2"/>
                </a:solidFill>
                <a:latin typeface="Times New Roman" pitchFamily="18" charset="0"/>
                <a:cs typeface="Times New Roman" pitchFamily="18" charset="0"/>
              </a:rPr>
              <a:t>Structural organization of the nucleosome.</a:t>
            </a:r>
            <a:r>
              <a:rPr lang="en-US" sz="2000" dirty="0">
                <a:latin typeface="Times New Roman" pitchFamily="18" charset="0"/>
                <a:cs typeface="Times New Roman" pitchFamily="18" charset="0"/>
              </a:rPr>
              <a:t/>
            </a:r>
            <a:br>
              <a:rPr lang="en-US" sz="2000" dirty="0">
                <a:latin typeface="Times New Roman" pitchFamily="18" charset="0"/>
                <a:cs typeface="Times New Roman" pitchFamily="18" charset="0"/>
              </a:rPr>
            </a:br>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A nucleosome contains a protein core made of eight histone molecules. As indicated, the nucleosome core particle is released from chromatin by digestion of the linker DNA with a nuclease, an enzyme that breaks down DNA. (The nuclease can degrade the exposed linker DNA but cannot attack the DNA wound tightly around the nucleosome core.) After dissociation of the isolated nucleosome into its protein core and DNA, the length of the DNA that was wound around the core can be determined. This length of 146 nucleotide pairs is sufficient to wrap 1.65 times around the histone core. </a:t>
            </a:r>
          </a:p>
        </p:txBody>
      </p:sp>
      <p:pic>
        <p:nvPicPr>
          <p:cNvPr id="51205" name="Picture 5" descr="figure 4-23"/>
          <p:cNvPicPr>
            <a:picLocks noChangeAspect="1" noChangeArrowheads="1"/>
          </p:cNvPicPr>
          <p:nvPr/>
        </p:nvPicPr>
        <p:blipFill>
          <a:blip r:embed="rId3" cstate="print"/>
          <a:srcRect/>
          <a:stretch>
            <a:fillRect/>
          </a:stretch>
        </p:blipFill>
        <p:spPr bwMode="auto">
          <a:xfrm>
            <a:off x="304800" y="152400"/>
            <a:ext cx="3754438" cy="624205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2" name="Picture 4" descr="figure 4-09"/>
          <p:cNvPicPr>
            <a:picLocks noChangeAspect="1" noChangeArrowheads="1"/>
          </p:cNvPicPr>
          <p:nvPr/>
        </p:nvPicPr>
        <p:blipFill>
          <a:blip r:embed="rId3" cstate="print"/>
          <a:srcRect/>
          <a:stretch>
            <a:fillRect/>
          </a:stretch>
        </p:blipFill>
        <p:spPr bwMode="auto">
          <a:xfrm>
            <a:off x="381000" y="1752600"/>
            <a:ext cx="8534400" cy="3932238"/>
          </a:xfrm>
          <a:prstGeom prst="rect">
            <a:avLst/>
          </a:prstGeom>
          <a:noFill/>
        </p:spPr>
      </p:pic>
      <p:sp>
        <p:nvSpPr>
          <p:cNvPr id="299013" name="Text Box 5"/>
          <p:cNvSpPr txBox="1">
            <a:spLocks noChangeArrowheads="1"/>
          </p:cNvSpPr>
          <p:nvPr/>
        </p:nvSpPr>
        <p:spPr bwMode="auto">
          <a:xfrm>
            <a:off x="228600" y="381000"/>
            <a:ext cx="8610600" cy="641350"/>
          </a:xfrm>
          <a:prstGeom prst="rect">
            <a:avLst/>
          </a:prstGeom>
          <a:noFill/>
          <a:ln w="9525">
            <a:noFill/>
            <a:miter lim="800000"/>
            <a:headEnd/>
            <a:tailEnd/>
          </a:ln>
          <a:effectLst/>
        </p:spPr>
        <p:txBody>
          <a:bodyPr>
            <a:spAutoFit/>
          </a:bodyPr>
          <a:lstStyle/>
          <a:p>
            <a:pPr>
              <a:spcBef>
                <a:spcPct val="50000"/>
              </a:spcBef>
            </a:pPr>
            <a:r>
              <a:rPr lang="en-US" sz="3600" b="1">
                <a:solidFill>
                  <a:schemeClr val="accent2"/>
                </a:solidFill>
              </a:rPr>
              <a:t>Cell Nucleus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07_Table04"/>
          <p:cNvPicPr>
            <a:picLocks noChangeAspect="1" noChangeArrowheads="1"/>
          </p:cNvPicPr>
          <p:nvPr/>
        </p:nvPicPr>
        <p:blipFill>
          <a:blip r:embed="rId2" cstate="print"/>
          <a:srcRect/>
          <a:stretch>
            <a:fillRect/>
          </a:stretch>
        </p:blipFill>
        <p:spPr bwMode="auto">
          <a:xfrm>
            <a:off x="381000" y="1828800"/>
            <a:ext cx="8548687" cy="2981325"/>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7" name="Picture 3" descr="07_UnFigure01"/>
          <p:cNvPicPr>
            <a:picLocks noChangeAspect="1" noChangeArrowheads="1"/>
          </p:cNvPicPr>
          <p:nvPr/>
        </p:nvPicPr>
        <p:blipFill>
          <a:blip r:embed="rId2" cstate="print"/>
          <a:srcRect/>
          <a:stretch>
            <a:fillRect/>
          </a:stretch>
        </p:blipFill>
        <p:spPr bwMode="auto">
          <a:xfrm>
            <a:off x="4724400" y="0"/>
            <a:ext cx="3352800" cy="6871252"/>
          </a:xfrm>
          <a:prstGeom prst="rect">
            <a:avLst/>
          </a:prstGeom>
          <a:noFill/>
        </p:spPr>
      </p:pic>
      <p:sp>
        <p:nvSpPr>
          <p:cNvPr id="5" name="TextBox 4"/>
          <p:cNvSpPr txBox="1"/>
          <p:nvPr/>
        </p:nvSpPr>
        <p:spPr>
          <a:xfrm>
            <a:off x="0" y="304801"/>
            <a:ext cx="5105400" cy="838200"/>
          </a:xfrm>
          <a:prstGeom prst="rect">
            <a:avLst/>
          </a:prstGeom>
          <a:noFill/>
        </p:spPr>
        <p:txBody>
          <a:bodyPr wrap="square" rtlCol="0">
            <a:spAutoFit/>
          </a:bodyPr>
          <a:lstStyle/>
          <a:p>
            <a:r>
              <a:rPr lang="en-US" b="1" dirty="0" smtClean="0">
                <a:latin typeface="Times New Roman" pitchFamily="18" charset="0"/>
                <a:cs typeface="Times New Roman" pitchFamily="18" charset="0"/>
              </a:rPr>
              <a:t>Micrococcal nuclease and the DNA associated with the nucleosome</a:t>
            </a:r>
            <a:endParaRPr lang="en-US" b="1" dirty="0">
              <a:latin typeface="Times New Roman" pitchFamily="18" charset="0"/>
              <a:cs typeface="Times New Roman"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600200" y="457200"/>
            <a:ext cx="5943600" cy="4581874"/>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457200" y="4917281"/>
            <a:ext cx="8382000" cy="1940719"/>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descr="0423"/>
          <p:cNvPicPr>
            <a:picLocks noChangeAspect="1" noChangeArrowheads="1"/>
          </p:cNvPicPr>
          <p:nvPr/>
        </p:nvPicPr>
        <p:blipFill>
          <a:blip r:embed="rId3" cstate="print"/>
          <a:srcRect/>
          <a:stretch>
            <a:fillRect/>
          </a:stretch>
        </p:blipFill>
        <p:spPr bwMode="auto">
          <a:xfrm>
            <a:off x="0" y="685800"/>
            <a:ext cx="5715000" cy="3083978"/>
          </a:xfrm>
          <a:prstGeom prst="rect">
            <a:avLst/>
          </a:prstGeom>
          <a:noFill/>
          <a:ln w="9525">
            <a:noFill/>
            <a:miter lim="800000"/>
            <a:headEnd/>
            <a:tailEnd/>
          </a:ln>
          <a:effectLst/>
        </p:spPr>
      </p:pic>
      <p:sp>
        <p:nvSpPr>
          <p:cNvPr id="52228" name="Text Box 4"/>
          <p:cNvSpPr txBox="1">
            <a:spLocks noChangeArrowheads="1"/>
          </p:cNvSpPr>
          <p:nvPr/>
        </p:nvSpPr>
        <p:spPr bwMode="auto">
          <a:xfrm>
            <a:off x="0" y="4267200"/>
            <a:ext cx="8839200" cy="1938992"/>
          </a:xfrm>
          <a:prstGeom prst="rect">
            <a:avLst/>
          </a:prstGeom>
          <a:noFill/>
          <a:ln w="9525">
            <a:noFill/>
            <a:miter lim="800000"/>
            <a:headEnd/>
            <a:tailEnd/>
          </a:ln>
          <a:effectLst/>
        </p:spPr>
        <p:txBody>
          <a:bodyPr>
            <a:spAutoFit/>
          </a:bodyPr>
          <a:lstStyle/>
          <a:p>
            <a:r>
              <a:rPr lang="en-US" b="1" dirty="0">
                <a:solidFill>
                  <a:schemeClr val="accent2"/>
                </a:solidFill>
                <a:latin typeface="Times New Roman" pitchFamily="18" charset="0"/>
                <a:cs typeface="Times New Roman" pitchFamily="18" charset="0"/>
              </a:rPr>
              <a:t>Nucleosomes as seen in the electron microscope.</a:t>
            </a:r>
            <a:endParaRPr lang="en-US" dirty="0">
              <a:solidFill>
                <a:schemeClr val="accent2"/>
              </a:solidFill>
              <a:latin typeface="Times New Roman" pitchFamily="18" charset="0"/>
              <a:cs typeface="Times New Roman" pitchFamily="18" charset="0"/>
            </a:endParaRPr>
          </a:p>
          <a:p>
            <a:r>
              <a:rPr lang="en-US" dirty="0">
                <a:latin typeface="Times New Roman" pitchFamily="18" charset="0"/>
                <a:cs typeface="Times New Roman" pitchFamily="18" charset="0"/>
              </a:rPr>
              <a:t>(A) Chromatin isolated directly from an interphase nucleus appears in the electron microscope as a thread 30 nm thick. (B) This electron micrograph shows a length of chromatin that has been experimentally unpacked, or decondensed, after isolation to show the nucleosomes.</a:t>
            </a:r>
          </a:p>
        </p:txBody>
      </p:sp>
      <p:pic>
        <p:nvPicPr>
          <p:cNvPr id="4" name="Picture 2"/>
          <p:cNvPicPr>
            <a:picLocks noChangeAspect="1" noChangeArrowheads="1"/>
          </p:cNvPicPr>
          <p:nvPr/>
        </p:nvPicPr>
        <p:blipFill>
          <a:blip r:embed="rId4" cstate="print"/>
          <a:srcRect/>
          <a:stretch>
            <a:fillRect/>
          </a:stretch>
        </p:blipFill>
        <p:spPr bwMode="auto">
          <a:xfrm>
            <a:off x="6019800" y="762000"/>
            <a:ext cx="2667000" cy="2055969"/>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descr="07_Figure19a"/>
          <p:cNvPicPr>
            <a:picLocks noChangeAspect="1" noChangeArrowheads="1"/>
          </p:cNvPicPr>
          <p:nvPr/>
        </p:nvPicPr>
        <p:blipFill>
          <a:blip r:embed="rId2" cstate="print"/>
          <a:srcRect/>
          <a:stretch>
            <a:fillRect/>
          </a:stretch>
        </p:blipFill>
        <p:spPr bwMode="auto">
          <a:xfrm>
            <a:off x="0" y="2895600"/>
            <a:ext cx="5791200" cy="1886726"/>
          </a:xfrm>
          <a:prstGeom prst="rect">
            <a:avLst/>
          </a:prstGeom>
          <a:noFill/>
        </p:spPr>
      </p:pic>
      <p:pic>
        <p:nvPicPr>
          <p:cNvPr id="4" name="Picture 5" descr="figure 4-23"/>
          <p:cNvPicPr>
            <a:picLocks noChangeAspect="1" noChangeArrowheads="1"/>
          </p:cNvPicPr>
          <p:nvPr/>
        </p:nvPicPr>
        <p:blipFill>
          <a:blip r:embed="rId3" cstate="print"/>
          <a:srcRect/>
          <a:stretch>
            <a:fillRect/>
          </a:stretch>
        </p:blipFill>
        <p:spPr bwMode="auto">
          <a:xfrm>
            <a:off x="5389562" y="0"/>
            <a:ext cx="3754438" cy="6242050"/>
          </a:xfrm>
          <a:prstGeom prst="rect">
            <a:avLst/>
          </a:prstGeom>
          <a:noFill/>
        </p:spPr>
      </p:pic>
      <p:sp>
        <p:nvSpPr>
          <p:cNvPr id="6" name="TextBox 5"/>
          <p:cNvSpPr txBox="1"/>
          <p:nvPr/>
        </p:nvSpPr>
        <p:spPr>
          <a:xfrm>
            <a:off x="0" y="228600"/>
            <a:ext cx="5105400" cy="954107"/>
          </a:xfrm>
          <a:prstGeom prst="rect">
            <a:avLst/>
          </a:prstGeom>
          <a:noFill/>
        </p:spPr>
        <p:txBody>
          <a:bodyPr wrap="square" rtlCol="0">
            <a:spAutoFit/>
          </a:bodyPr>
          <a:lstStyle/>
          <a:p>
            <a:r>
              <a:rPr lang="en-US" sz="2800" b="1" dirty="0" smtClean="0">
                <a:solidFill>
                  <a:schemeClr val="accent6"/>
                </a:solidFill>
                <a:latin typeface="Times New Roman" pitchFamily="18" charset="0"/>
                <a:cs typeface="Times New Roman" pitchFamily="18" charset="0"/>
              </a:rPr>
              <a:t>Histones are small, positive charged proteins</a:t>
            </a:r>
            <a:endParaRPr lang="en-US" sz="2800" b="1" dirty="0">
              <a:solidFill>
                <a:schemeClr val="accent6"/>
              </a:solidFill>
              <a:latin typeface="Times New Roman" pitchFamily="18" charset="0"/>
              <a:cs typeface="Times New Roman" pitchFamily="18" charset="0"/>
            </a:endParaRPr>
          </a:p>
        </p:txBody>
      </p:sp>
      <p:sp>
        <p:nvSpPr>
          <p:cNvPr id="7" name="TextBox 6"/>
          <p:cNvSpPr txBox="1"/>
          <p:nvPr/>
        </p:nvSpPr>
        <p:spPr>
          <a:xfrm>
            <a:off x="0" y="1905000"/>
            <a:ext cx="4953000" cy="830997"/>
          </a:xfrm>
          <a:prstGeom prst="rect">
            <a:avLst/>
          </a:prstGeom>
          <a:noFill/>
        </p:spPr>
        <p:txBody>
          <a:bodyPr wrap="square" rtlCol="0">
            <a:spAutoFit/>
          </a:bodyPr>
          <a:lstStyle/>
          <a:p>
            <a:r>
              <a:rPr lang="en-US" b="1" dirty="0" smtClean="0">
                <a:latin typeface="Times New Roman" pitchFamily="18" charset="0"/>
                <a:cs typeface="Times New Roman" pitchFamily="18" charset="0"/>
              </a:rPr>
              <a:t>Core histones share a common structural fold</a:t>
            </a:r>
            <a:endParaRPr lang="en-US" b="1" dirty="0">
              <a:latin typeface="Times New Roman" pitchFamily="18" charset="0"/>
              <a:cs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descr="07_Figure19b"/>
          <p:cNvPicPr>
            <a:picLocks noChangeAspect="1" noChangeArrowheads="1"/>
          </p:cNvPicPr>
          <p:nvPr/>
        </p:nvPicPr>
        <p:blipFill>
          <a:blip r:embed="rId2" cstate="print"/>
          <a:srcRect/>
          <a:stretch>
            <a:fillRect/>
          </a:stretch>
        </p:blipFill>
        <p:spPr bwMode="auto">
          <a:xfrm>
            <a:off x="1319213" y="1785938"/>
            <a:ext cx="6505575" cy="3286125"/>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3" descr="07_Figure20"/>
          <p:cNvPicPr>
            <a:picLocks noChangeAspect="1" noChangeArrowheads="1"/>
          </p:cNvPicPr>
          <p:nvPr/>
        </p:nvPicPr>
        <p:blipFill>
          <a:blip r:embed="rId2" cstate="print"/>
          <a:srcRect/>
          <a:stretch>
            <a:fillRect/>
          </a:stretch>
        </p:blipFill>
        <p:spPr bwMode="auto">
          <a:xfrm>
            <a:off x="5486400" y="0"/>
            <a:ext cx="2998787" cy="6584950"/>
          </a:xfrm>
          <a:prstGeom prst="rect">
            <a:avLst/>
          </a:prstGeom>
          <a:noFill/>
        </p:spPr>
      </p:pic>
      <p:sp>
        <p:nvSpPr>
          <p:cNvPr id="5" name="TextBox 4"/>
          <p:cNvSpPr txBox="1"/>
          <p:nvPr/>
        </p:nvSpPr>
        <p:spPr>
          <a:xfrm>
            <a:off x="457200" y="304800"/>
            <a:ext cx="4495800" cy="461665"/>
          </a:xfrm>
          <a:prstGeom prst="rect">
            <a:avLst/>
          </a:prstGeom>
          <a:noFill/>
        </p:spPr>
        <p:txBody>
          <a:bodyPr wrap="square" rtlCol="0">
            <a:spAutoFit/>
          </a:bodyPr>
          <a:lstStyle/>
          <a:p>
            <a:r>
              <a:rPr lang="en-US" b="1" dirty="0" smtClean="0">
                <a:latin typeface="Times New Roman" pitchFamily="18" charset="0"/>
                <a:cs typeface="Times New Roman" pitchFamily="18" charset="0"/>
              </a:rPr>
              <a:t>Assembly of a nucleosome</a:t>
            </a:r>
            <a:endParaRPr lang="en-US" b="1" dirty="0">
              <a:latin typeface="Times New Roman" pitchFamily="18" charset="0"/>
              <a:cs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descr="07_Figure21"/>
          <p:cNvPicPr>
            <a:picLocks noChangeAspect="1" noChangeArrowheads="1"/>
          </p:cNvPicPr>
          <p:nvPr/>
        </p:nvPicPr>
        <p:blipFill>
          <a:blip r:embed="rId2" cstate="print"/>
          <a:srcRect/>
          <a:stretch>
            <a:fillRect/>
          </a:stretch>
        </p:blipFill>
        <p:spPr bwMode="auto">
          <a:xfrm>
            <a:off x="5181600" y="273050"/>
            <a:ext cx="3706813" cy="6584950"/>
          </a:xfrm>
          <a:prstGeom prst="rect">
            <a:avLst/>
          </a:prstGeom>
          <a:noFill/>
        </p:spPr>
      </p:pic>
      <p:sp>
        <p:nvSpPr>
          <p:cNvPr id="5" name="TextBox 4"/>
          <p:cNvSpPr txBox="1"/>
          <p:nvPr/>
        </p:nvSpPr>
        <p:spPr>
          <a:xfrm>
            <a:off x="0" y="381001"/>
            <a:ext cx="4724400" cy="830997"/>
          </a:xfrm>
          <a:prstGeom prst="rect">
            <a:avLst/>
          </a:prstGeom>
          <a:noFill/>
        </p:spPr>
        <p:txBody>
          <a:bodyPr wrap="square" rtlCol="0">
            <a:spAutoFit/>
          </a:bodyPr>
          <a:lstStyle/>
          <a:p>
            <a:r>
              <a:rPr lang="en-US" b="1" dirty="0" smtClean="0">
                <a:latin typeface="Times New Roman" pitchFamily="18" charset="0"/>
                <a:cs typeface="Times New Roman" pitchFamily="18" charset="0"/>
              </a:rPr>
              <a:t>Amino-terminal tails of the core histones are accessible to proteases</a:t>
            </a:r>
            <a:endParaRPr lang="en-US" b="1" dirty="0">
              <a:latin typeface="Times New Roman" pitchFamily="18" charset="0"/>
              <a:cs typeface="Times New Roman"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3" descr="07_Figure22"/>
          <p:cNvPicPr>
            <a:picLocks noChangeAspect="1" noChangeArrowheads="1"/>
          </p:cNvPicPr>
          <p:nvPr/>
        </p:nvPicPr>
        <p:blipFill>
          <a:blip r:embed="rId2" cstate="print"/>
          <a:srcRect/>
          <a:stretch>
            <a:fillRect/>
          </a:stretch>
        </p:blipFill>
        <p:spPr bwMode="auto">
          <a:xfrm>
            <a:off x="838200" y="1600200"/>
            <a:ext cx="7391400" cy="5003093"/>
          </a:xfrm>
          <a:prstGeom prst="rect">
            <a:avLst/>
          </a:prstGeom>
          <a:noFill/>
        </p:spPr>
      </p:pic>
      <p:sp>
        <p:nvSpPr>
          <p:cNvPr id="5" name="TextBox 4"/>
          <p:cNvSpPr txBox="1"/>
          <p:nvPr/>
        </p:nvSpPr>
        <p:spPr>
          <a:xfrm>
            <a:off x="0" y="0"/>
            <a:ext cx="8763000" cy="523220"/>
          </a:xfrm>
          <a:prstGeom prst="rect">
            <a:avLst/>
          </a:prstGeom>
          <a:noFill/>
        </p:spPr>
        <p:txBody>
          <a:bodyPr wrap="square" rtlCol="0">
            <a:spAutoFit/>
          </a:bodyPr>
          <a:lstStyle/>
          <a:p>
            <a:r>
              <a:rPr lang="en-US" sz="2800" b="1" dirty="0" smtClean="0">
                <a:solidFill>
                  <a:schemeClr val="accent6"/>
                </a:solidFill>
                <a:latin typeface="Times New Roman" pitchFamily="18" charset="0"/>
                <a:cs typeface="Times New Roman" pitchFamily="18" charset="0"/>
              </a:rPr>
              <a:t>The atomic structure of the nucleosome</a:t>
            </a:r>
            <a:endParaRPr lang="en-US" sz="2800" b="1" dirty="0">
              <a:solidFill>
                <a:schemeClr val="accent6"/>
              </a:solidFill>
              <a:latin typeface="Times New Roman" pitchFamily="18" charset="0"/>
              <a:cs typeface="Times New Roman" pitchFamily="18" charset="0"/>
            </a:endParaRPr>
          </a:p>
        </p:txBody>
      </p:sp>
      <p:sp>
        <p:nvSpPr>
          <p:cNvPr id="6" name="TextBox 5"/>
          <p:cNvSpPr txBox="1"/>
          <p:nvPr/>
        </p:nvSpPr>
        <p:spPr>
          <a:xfrm>
            <a:off x="914400" y="838200"/>
            <a:ext cx="7086600" cy="830997"/>
          </a:xfrm>
          <a:prstGeom prst="rect">
            <a:avLst/>
          </a:prstGeom>
          <a:noFill/>
        </p:spPr>
        <p:txBody>
          <a:bodyPr wrap="square" rtlCol="0">
            <a:spAutoFit/>
          </a:bodyPr>
          <a:lstStyle/>
          <a:p>
            <a:r>
              <a:rPr lang="en-US" b="1" dirty="0" smtClean="0">
                <a:solidFill>
                  <a:schemeClr val="accent6"/>
                </a:solidFill>
                <a:latin typeface="Times New Roman" pitchFamily="18" charset="0"/>
                <a:cs typeface="Times New Roman" pitchFamily="18" charset="0"/>
              </a:rPr>
              <a:t>Histones bind characteristic regions of DNA within the nucleosome</a:t>
            </a:r>
            <a:endParaRPr lang="en-US" b="1" dirty="0">
              <a:solidFill>
                <a:schemeClr val="accent6"/>
              </a:solidFill>
              <a:latin typeface="Times New Roman" pitchFamily="18" charset="0"/>
              <a:cs typeface="Times New Roman"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3" descr="07_Figure23"/>
          <p:cNvPicPr>
            <a:picLocks noChangeAspect="1" noChangeArrowheads="1"/>
          </p:cNvPicPr>
          <p:nvPr/>
        </p:nvPicPr>
        <p:blipFill>
          <a:blip r:embed="rId2" cstate="print"/>
          <a:srcRect/>
          <a:stretch>
            <a:fillRect/>
          </a:stretch>
        </p:blipFill>
        <p:spPr bwMode="auto">
          <a:xfrm>
            <a:off x="296863" y="1296988"/>
            <a:ext cx="8548687" cy="4262437"/>
          </a:xfrm>
          <a:prstGeom prst="rect">
            <a:avLst/>
          </a:prstGeom>
          <a:noFill/>
        </p:spPr>
      </p:pic>
      <p:sp>
        <p:nvSpPr>
          <p:cNvPr id="5" name="TextBox 4"/>
          <p:cNvSpPr txBox="1"/>
          <p:nvPr/>
        </p:nvSpPr>
        <p:spPr>
          <a:xfrm>
            <a:off x="914400" y="457200"/>
            <a:ext cx="6934200" cy="457200"/>
          </a:xfrm>
          <a:prstGeom prst="rect">
            <a:avLst/>
          </a:prstGeom>
          <a:noFill/>
        </p:spPr>
        <p:txBody>
          <a:bodyPr wrap="square" rtlCol="0">
            <a:spAutoFit/>
          </a:bodyPr>
          <a:lstStyle/>
          <a:p>
            <a:r>
              <a:rPr lang="en-US" b="1" dirty="0" smtClean="0">
                <a:latin typeface="Times New Roman" pitchFamily="18" charset="0"/>
                <a:cs typeface="Times New Roman" pitchFamily="18" charset="0"/>
              </a:rPr>
              <a:t>Interactions of the histones with nucleosomal DNA</a:t>
            </a:r>
            <a:endParaRPr lang="en-US" b="1" dirty="0">
              <a:latin typeface="Times New Roman" pitchFamily="18" charset="0"/>
              <a:cs typeface="Times New Roman" pitchFamily="18" charset="0"/>
            </a:endParaRPr>
          </a:p>
        </p:txBody>
      </p:sp>
      <p:sp>
        <p:nvSpPr>
          <p:cNvPr id="4" name="TextBox 3"/>
          <p:cNvSpPr txBox="1"/>
          <p:nvPr/>
        </p:nvSpPr>
        <p:spPr>
          <a:xfrm>
            <a:off x="304800" y="5791200"/>
            <a:ext cx="4495800" cy="646331"/>
          </a:xfrm>
          <a:prstGeom prst="rect">
            <a:avLst/>
          </a:prstGeom>
          <a:noFill/>
        </p:spPr>
        <p:txBody>
          <a:bodyPr wrap="square" rtlCol="0">
            <a:spAutoFit/>
          </a:bodyPr>
          <a:lstStyle/>
          <a:p>
            <a:r>
              <a:rPr lang="en-US" sz="1800" dirty="0" smtClean="0"/>
              <a:t>H3-H4 bind the middle and the ends of DNA</a:t>
            </a:r>
            <a:endParaRPr lang="en-US" sz="1800" dirty="0"/>
          </a:p>
        </p:txBody>
      </p:sp>
      <p:sp>
        <p:nvSpPr>
          <p:cNvPr id="6" name="TextBox 5"/>
          <p:cNvSpPr txBox="1"/>
          <p:nvPr/>
        </p:nvSpPr>
        <p:spPr>
          <a:xfrm>
            <a:off x="5105400" y="5410200"/>
            <a:ext cx="3733800" cy="646331"/>
          </a:xfrm>
          <a:prstGeom prst="rect">
            <a:avLst/>
          </a:prstGeom>
          <a:noFill/>
        </p:spPr>
        <p:txBody>
          <a:bodyPr wrap="square" rtlCol="0">
            <a:spAutoFit/>
          </a:bodyPr>
          <a:lstStyle/>
          <a:p>
            <a:r>
              <a:rPr lang="en-US" sz="1800" dirty="0" smtClean="0"/>
              <a:t>H2A-H2B bind 30 </a:t>
            </a:r>
            <a:r>
              <a:rPr lang="en-US" sz="1800" dirty="0" err="1" smtClean="0"/>
              <a:t>bp</a:t>
            </a:r>
            <a:r>
              <a:rPr lang="en-US" sz="1800" dirty="0" smtClean="0"/>
              <a:t> of DNA on one side of </a:t>
            </a:r>
            <a:r>
              <a:rPr lang="en-US" sz="1800" dirty="0" err="1" smtClean="0"/>
              <a:t>nucleosome</a:t>
            </a:r>
            <a:endParaRPr lang="en-US" sz="1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1" name="Rectangle 3"/>
          <p:cNvSpPr>
            <a:spLocks noChangeArrowheads="1"/>
          </p:cNvSpPr>
          <p:nvPr/>
        </p:nvSpPr>
        <p:spPr bwMode="auto">
          <a:xfrm>
            <a:off x="685800" y="0"/>
            <a:ext cx="7772400" cy="1143000"/>
          </a:xfrm>
          <a:prstGeom prst="rect">
            <a:avLst/>
          </a:prstGeom>
          <a:noFill/>
          <a:ln w="12700">
            <a:noFill/>
            <a:miter lim="800000"/>
            <a:headEnd/>
            <a:tailEnd/>
          </a:ln>
          <a:effectLst/>
        </p:spPr>
        <p:txBody>
          <a:bodyPr lIns="90488" tIns="44450" rIns="90488" bIns="44450" anchor="ctr"/>
          <a:lstStyle/>
          <a:p>
            <a:pPr algn="ctr"/>
            <a:r>
              <a:rPr lang="en-US" sz="3600" b="1" dirty="0">
                <a:solidFill>
                  <a:schemeClr val="accent2"/>
                </a:solidFill>
                <a:latin typeface="Times New Roman" pitchFamily="18" charset="0"/>
                <a:cs typeface="Times New Roman" pitchFamily="18" charset="0"/>
              </a:rPr>
              <a:t>Chromosome Structure</a:t>
            </a:r>
          </a:p>
        </p:txBody>
      </p:sp>
      <p:sp>
        <p:nvSpPr>
          <p:cNvPr id="232452" name="Rectangle 4"/>
          <p:cNvSpPr>
            <a:spLocks noChangeArrowheads="1"/>
          </p:cNvSpPr>
          <p:nvPr/>
        </p:nvSpPr>
        <p:spPr bwMode="auto">
          <a:xfrm>
            <a:off x="685800" y="1371600"/>
            <a:ext cx="7848600" cy="4648200"/>
          </a:xfrm>
          <a:prstGeom prst="rect">
            <a:avLst/>
          </a:prstGeom>
          <a:noFill/>
          <a:ln w="12700">
            <a:noFill/>
            <a:miter lim="800000"/>
            <a:headEnd/>
            <a:tailEnd/>
          </a:ln>
          <a:effectLst/>
        </p:spPr>
        <p:txBody>
          <a:bodyPr lIns="90488" tIns="44450" rIns="90488" bIns="44450"/>
          <a:lstStyle/>
          <a:p>
            <a:pPr marL="342900" indent="-342900">
              <a:spcBef>
                <a:spcPct val="20000"/>
              </a:spcBef>
              <a:buFontTx/>
              <a:buChar char="•"/>
            </a:pPr>
            <a:r>
              <a:rPr lang="en-US" sz="3200" dirty="0">
                <a:latin typeface="Times New Roman" pitchFamily="18" charset="0"/>
                <a:cs typeface="Times New Roman" pitchFamily="18" charset="0"/>
              </a:rPr>
              <a:t>Human DNA’s total length is ~2 meters!</a:t>
            </a:r>
          </a:p>
          <a:p>
            <a:pPr marL="342900" indent="-342900">
              <a:spcBef>
                <a:spcPct val="20000"/>
              </a:spcBef>
              <a:buFontTx/>
              <a:buChar char="•"/>
            </a:pPr>
            <a:r>
              <a:rPr lang="en-US" sz="3200" dirty="0">
                <a:latin typeface="Times New Roman" pitchFamily="18" charset="0"/>
                <a:cs typeface="Times New Roman" pitchFamily="18" charset="0"/>
              </a:rPr>
              <a:t>This must be packaged into a nucleus that is about 5 micrometers in diameter</a:t>
            </a:r>
          </a:p>
          <a:p>
            <a:pPr marL="342900" indent="-342900">
              <a:spcBef>
                <a:spcPct val="20000"/>
              </a:spcBef>
              <a:buFontTx/>
              <a:buChar char="•"/>
            </a:pPr>
            <a:r>
              <a:rPr lang="en-US" sz="3200" dirty="0">
                <a:latin typeface="Times New Roman" pitchFamily="18" charset="0"/>
                <a:cs typeface="Times New Roman" pitchFamily="18" charset="0"/>
              </a:rPr>
              <a:t>This represents a compression of more than 100,000x</a:t>
            </a:r>
          </a:p>
          <a:p>
            <a:pPr marL="342900" indent="-342900">
              <a:spcBef>
                <a:spcPct val="20000"/>
              </a:spcBef>
              <a:buFontTx/>
              <a:buChar char="•"/>
            </a:pPr>
            <a:r>
              <a:rPr lang="en-US" sz="3200" dirty="0">
                <a:latin typeface="Times New Roman" pitchFamily="18" charset="0"/>
                <a:cs typeface="Times New Roman" pitchFamily="18" charset="0"/>
              </a:rPr>
              <a:t>It is made possible by wrapping the DNA around protein spools called </a:t>
            </a:r>
            <a:r>
              <a:rPr lang="en-US" sz="3200" dirty="0" err="1">
                <a:solidFill>
                  <a:srgbClr val="FF0000"/>
                </a:solidFill>
                <a:latin typeface="Times New Roman" pitchFamily="18" charset="0"/>
                <a:cs typeface="Times New Roman" pitchFamily="18" charset="0"/>
              </a:rPr>
              <a:t>nucleosomes</a:t>
            </a:r>
            <a:r>
              <a:rPr lang="en-US" sz="3200" dirty="0">
                <a:latin typeface="Times New Roman" pitchFamily="18" charset="0"/>
                <a:cs typeface="Times New Roman" pitchFamily="18" charset="0"/>
              </a:rPr>
              <a:t> and then packing these in helical filaments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32452">
                                            <p:txEl>
                                              <p:pRg st="0" end="0"/>
                                            </p:txEl>
                                          </p:spTgt>
                                        </p:tgtEl>
                                        <p:attrNameLst>
                                          <p:attrName>style.visibility</p:attrName>
                                        </p:attrNameLst>
                                      </p:cBhvr>
                                      <p:to>
                                        <p:strVal val="visible"/>
                                      </p:to>
                                    </p:set>
                                    <p:animEffect transition="in" filter="box(out)">
                                      <p:cBhvr>
                                        <p:cTn id="7" dur="500"/>
                                        <p:tgtEl>
                                          <p:spTgt spid="2324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32452">
                                            <p:txEl>
                                              <p:pRg st="1" end="1"/>
                                            </p:txEl>
                                          </p:spTgt>
                                        </p:tgtEl>
                                        <p:attrNameLst>
                                          <p:attrName>style.visibility</p:attrName>
                                        </p:attrNameLst>
                                      </p:cBhvr>
                                      <p:to>
                                        <p:strVal val="visible"/>
                                      </p:to>
                                    </p:set>
                                    <p:animEffect transition="in" filter="box(out)">
                                      <p:cBhvr>
                                        <p:cTn id="12" dur="500"/>
                                        <p:tgtEl>
                                          <p:spTgt spid="23245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32452">
                                            <p:txEl>
                                              <p:pRg st="2" end="2"/>
                                            </p:txEl>
                                          </p:spTgt>
                                        </p:tgtEl>
                                        <p:attrNameLst>
                                          <p:attrName>style.visibility</p:attrName>
                                        </p:attrNameLst>
                                      </p:cBhvr>
                                      <p:to>
                                        <p:strVal val="visible"/>
                                      </p:to>
                                    </p:set>
                                    <p:animEffect transition="in" filter="box(out)">
                                      <p:cBhvr>
                                        <p:cTn id="17" dur="500"/>
                                        <p:tgtEl>
                                          <p:spTgt spid="23245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32452">
                                            <p:txEl>
                                              <p:pRg st="3" end="3"/>
                                            </p:txEl>
                                          </p:spTgt>
                                        </p:tgtEl>
                                        <p:attrNameLst>
                                          <p:attrName>style.visibility</p:attrName>
                                        </p:attrNameLst>
                                      </p:cBhvr>
                                      <p:to>
                                        <p:strVal val="visible"/>
                                      </p:to>
                                    </p:set>
                                    <p:animEffect transition="in" filter="box(out)">
                                      <p:cBhvr>
                                        <p:cTn id="22" dur="500"/>
                                        <p:tgtEl>
                                          <p:spTgt spid="23245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2"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descr="07_Figure24"/>
          <p:cNvPicPr>
            <a:picLocks noChangeAspect="1" noChangeArrowheads="1"/>
          </p:cNvPicPr>
          <p:nvPr/>
        </p:nvPicPr>
        <p:blipFill>
          <a:blip r:embed="rId2" cstate="print"/>
          <a:srcRect/>
          <a:stretch>
            <a:fillRect/>
          </a:stretch>
        </p:blipFill>
        <p:spPr bwMode="auto">
          <a:xfrm>
            <a:off x="1524000" y="914400"/>
            <a:ext cx="5734050" cy="5653916"/>
          </a:xfrm>
          <a:prstGeom prst="rect">
            <a:avLst/>
          </a:prstGeom>
          <a:noFill/>
        </p:spPr>
      </p:pic>
      <p:sp>
        <p:nvSpPr>
          <p:cNvPr id="5" name="TextBox 4"/>
          <p:cNvSpPr txBox="1"/>
          <p:nvPr/>
        </p:nvSpPr>
        <p:spPr>
          <a:xfrm>
            <a:off x="1981200" y="304801"/>
            <a:ext cx="4953000" cy="457200"/>
          </a:xfrm>
          <a:prstGeom prst="rect">
            <a:avLst/>
          </a:prstGeom>
          <a:noFill/>
        </p:spPr>
        <p:txBody>
          <a:bodyPr wrap="square" rtlCol="0">
            <a:spAutoFit/>
          </a:bodyPr>
          <a:lstStyle/>
          <a:p>
            <a:r>
              <a:rPr lang="en-US" b="1" dirty="0" smtClean="0">
                <a:latin typeface="Times New Roman" pitchFamily="18" charset="0"/>
                <a:cs typeface="Times New Roman" pitchFamily="18" charset="0"/>
              </a:rPr>
              <a:t>Nucleosome lacking H2A and H2B</a:t>
            </a:r>
            <a:endParaRPr lang="en-US" b="1" dirty="0">
              <a:latin typeface="Times New Roman" pitchFamily="18" charset="0"/>
              <a:cs typeface="Times New Roman"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07_Figure25"/>
          <p:cNvPicPr>
            <a:picLocks noChangeAspect="1" noChangeArrowheads="1"/>
          </p:cNvPicPr>
          <p:nvPr/>
        </p:nvPicPr>
        <p:blipFill>
          <a:blip r:embed="rId2" cstate="print"/>
          <a:srcRect/>
          <a:stretch>
            <a:fillRect/>
          </a:stretch>
        </p:blipFill>
        <p:spPr bwMode="auto">
          <a:xfrm>
            <a:off x="720725" y="1309688"/>
            <a:ext cx="7700963" cy="4237037"/>
          </a:xfrm>
          <a:prstGeom prst="rect">
            <a:avLst/>
          </a:prstGeom>
          <a:noFill/>
        </p:spPr>
      </p:pic>
      <p:sp>
        <p:nvSpPr>
          <p:cNvPr id="5" name="TextBox 4"/>
          <p:cNvSpPr txBox="1"/>
          <p:nvPr/>
        </p:nvSpPr>
        <p:spPr>
          <a:xfrm>
            <a:off x="228600" y="0"/>
            <a:ext cx="8686800" cy="954107"/>
          </a:xfrm>
          <a:prstGeom prst="rect">
            <a:avLst/>
          </a:prstGeom>
          <a:noFill/>
        </p:spPr>
        <p:txBody>
          <a:bodyPr wrap="square" rtlCol="0">
            <a:spAutoFit/>
          </a:bodyPr>
          <a:lstStyle/>
          <a:p>
            <a:r>
              <a:rPr lang="en-US" sz="2800" b="1" dirty="0" smtClean="0">
                <a:solidFill>
                  <a:schemeClr val="accent6"/>
                </a:solidFill>
                <a:latin typeface="Times New Roman" pitchFamily="18" charset="0"/>
                <a:cs typeface="Times New Roman" pitchFamily="18" charset="0"/>
              </a:rPr>
              <a:t>Many DNA sequence-independent contacts mediate the interaction between the core histones and DNA </a:t>
            </a:r>
            <a:endParaRPr lang="en-US" sz="2800" b="1" dirty="0">
              <a:solidFill>
                <a:schemeClr val="accent6"/>
              </a:solidFill>
              <a:latin typeface="Times New Roman" pitchFamily="18" charset="0"/>
              <a:cs typeface="Times New Roman"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Picture 3" descr="07_Figure26"/>
          <p:cNvPicPr>
            <a:picLocks noChangeAspect="1" noChangeArrowheads="1"/>
          </p:cNvPicPr>
          <p:nvPr/>
        </p:nvPicPr>
        <p:blipFill>
          <a:blip r:embed="rId2" cstate="print"/>
          <a:srcRect/>
          <a:stretch>
            <a:fillRect/>
          </a:stretch>
        </p:blipFill>
        <p:spPr bwMode="auto">
          <a:xfrm>
            <a:off x="304800" y="1828800"/>
            <a:ext cx="8548687" cy="3779837"/>
          </a:xfrm>
          <a:prstGeom prst="rect">
            <a:avLst/>
          </a:prstGeom>
          <a:noFill/>
        </p:spPr>
      </p:pic>
      <p:sp>
        <p:nvSpPr>
          <p:cNvPr id="5" name="TextBox 4"/>
          <p:cNvSpPr txBox="1"/>
          <p:nvPr/>
        </p:nvSpPr>
        <p:spPr>
          <a:xfrm>
            <a:off x="0" y="304800"/>
            <a:ext cx="8839200" cy="954107"/>
          </a:xfrm>
          <a:prstGeom prst="rect">
            <a:avLst/>
          </a:prstGeom>
          <a:noFill/>
        </p:spPr>
        <p:txBody>
          <a:bodyPr wrap="square" rtlCol="0">
            <a:spAutoFit/>
          </a:bodyPr>
          <a:lstStyle/>
          <a:p>
            <a:r>
              <a:rPr lang="en-US" sz="2800" b="1" dirty="0" smtClean="0">
                <a:solidFill>
                  <a:schemeClr val="accent6"/>
                </a:solidFill>
                <a:latin typeface="Times New Roman" pitchFamily="18" charset="0"/>
                <a:cs typeface="Times New Roman" pitchFamily="18" charset="0"/>
              </a:rPr>
              <a:t>The histone –N-terminal tails stabilize DNA wrapping around the octamer</a:t>
            </a:r>
            <a:endParaRPr lang="en-US" sz="2800" b="1" dirty="0">
              <a:solidFill>
                <a:schemeClr val="accent6"/>
              </a:solidFill>
              <a:latin typeface="Times New Roman" pitchFamily="18" charset="0"/>
              <a:cs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p:cNvPicPr>
            <a:picLocks noChangeAspect="1" noChangeArrowheads="1"/>
          </p:cNvPicPr>
          <p:nvPr/>
        </p:nvPicPr>
        <p:blipFill>
          <a:blip r:embed="rId3" cstate="print"/>
          <a:srcRect/>
          <a:stretch>
            <a:fillRect/>
          </a:stretch>
        </p:blipFill>
        <p:spPr bwMode="auto">
          <a:xfrm>
            <a:off x="609600" y="1295400"/>
            <a:ext cx="3316377" cy="4876800"/>
          </a:xfrm>
          <a:prstGeom prst="rect">
            <a:avLst/>
          </a:prstGeom>
          <a:noFill/>
        </p:spPr>
      </p:pic>
      <p:sp>
        <p:nvSpPr>
          <p:cNvPr id="3" name="TextBox 2"/>
          <p:cNvSpPr txBox="1"/>
          <p:nvPr/>
        </p:nvSpPr>
        <p:spPr>
          <a:xfrm>
            <a:off x="228600" y="0"/>
            <a:ext cx="8686800" cy="954107"/>
          </a:xfrm>
          <a:prstGeom prst="rect">
            <a:avLst/>
          </a:prstGeom>
          <a:noFill/>
        </p:spPr>
        <p:txBody>
          <a:bodyPr wrap="square" rtlCol="0">
            <a:spAutoFit/>
          </a:bodyPr>
          <a:lstStyle/>
          <a:p>
            <a:r>
              <a:rPr lang="en-US" sz="2800" b="1" dirty="0" smtClean="0">
                <a:solidFill>
                  <a:schemeClr val="accent6"/>
                </a:solidFill>
                <a:latin typeface="Times New Roman" pitchFamily="18" charset="0"/>
                <a:cs typeface="Times New Roman" pitchFamily="18" charset="0"/>
              </a:rPr>
              <a:t>Wrapping of the DNA around the histone core store negative superhelicity</a:t>
            </a:r>
            <a:endParaRPr lang="en-US" sz="2800" b="1" dirty="0">
              <a:solidFill>
                <a:schemeClr val="accent6"/>
              </a:solidFill>
              <a:latin typeface="Times New Roman" pitchFamily="18" charset="0"/>
              <a:cs typeface="Times New Roman" pitchFamily="18" charset="0"/>
            </a:endParaRPr>
          </a:p>
        </p:txBody>
      </p:sp>
      <p:pic>
        <p:nvPicPr>
          <p:cNvPr id="4" name="Picture 3" descr="06_Figure17"/>
          <p:cNvPicPr>
            <a:picLocks noChangeAspect="1" noChangeArrowheads="1"/>
          </p:cNvPicPr>
          <p:nvPr/>
        </p:nvPicPr>
        <p:blipFill>
          <a:blip r:embed="rId4" cstate="print"/>
          <a:srcRect/>
          <a:stretch>
            <a:fillRect/>
          </a:stretch>
        </p:blipFill>
        <p:spPr bwMode="auto">
          <a:xfrm>
            <a:off x="4267200" y="3352800"/>
            <a:ext cx="4463218" cy="2438400"/>
          </a:xfrm>
          <a:prstGeom prst="rect">
            <a:avLst/>
          </a:prstGeom>
          <a:noFill/>
        </p:spPr>
      </p:pic>
      <p:sp>
        <p:nvSpPr>
          <p:cNvPr id="5" name="TextBox 4"/>
          <p:cNvSpPr txBox="1"/>
          <p:nvPr/>
        </p:nvSpPr>
        <p:spPr>
          <a:xfrm>
            <a:off x="3886200" y="1143000"/>
            <a:ext cx="4800600" cy="1600200"/>
          </a:xfrm>
          <a:prstGeom prst="rect">
            <a:avLst/>
          </a:prstGeom>
          <a:noFill/>
        </p:spPr>
        <p:txBody>
          <a:bodyPr wrap="square" rtlCol="0">
            <a:spAutoFit/>
          </a:bodyPr>
          <a:lstStyle/>
          <a:p>
            <a:r>
              <a:rPr lang="en-US" b="1" dirty="0" smtClean="0">
                <a:solidFill>
                  <a:srgbClr val="FF0000"/>
                </a:solidFill>
                <a:latin typeface="Times New Roman" pitchFamily="18" charset="0"/>
                <a:cs typeface="Times New Roman" pitchFamily="18" charset="0"/>
              </a:rPr>
              <a:t>Removal of </a:t>
            </a:r>
            <a:r>
              <a:rPr lang="en-US" b="1" dirty="0" err="1" smtClean="0">
                <a:solidFill>
                  <a:srgbClr val="FF0000"/>
                </a:solidFill>
                <a:latin typeface="Times New Roman" pitchFamily="18" charset="0"/>
                <a:cs typeface="Times New Roman" pitchFamily="18" charset="0"/>
              </a:rPr>
              <a:t>nucleosomes</a:t>
            </a:r>
            <a:r>
              <a:rPr lang="en-US" b="1" dirty="0" smtClean="0">
                <a:solidFill>
                  <a:srgbClr val="FF0000"/>
                </a:solidFill>
                <a:latin typeface="Times New Roman" pitchFamily="18" charset="0"/>
                <a:cs typeface="Times New Roman" pitchFamily="18" charset="0"/>
              </a:rPr>
              <a:t> not only allows access to the DNA, but also facilitates DNA unwinding of nearby DNA Sequences</a:t>
            </a:r>
            <a:endParaRPr lang="en-US" b="1" dirty="0">
              <a:solidFill>
                <a:srgbClr val="FF0000"/>
              </a:solidFill>
              <a:latin typeface="Times New Roman" pitchFamily="18" charset="0"/>
              <a:cs typeface="Times New Roman"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0"/>
            <a:ext cx="8915400" cy="584775"/>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HIGHER-ORDER CHROMATIN STRUCTURE</a:t>
            </a:r>
            <a:endParaRPr lang="en-US" sz="3200" b="1" dirty="0">
              <a:solidFill>
                <a:srgbClr val="FF0000"/>
              </a:solidFill>
              <a:latin typeface="Times New Roman" pitchFamily="18" charset="0"/>
              <a:cs typeface="Times New Roman" pitchFamily="18" charset="0"/>
            </a:endParaRPr>
          </a:p>
        </p:txBody>
      </p:sp>
      <p:sp>
        <p:nvSpPr>
          <p:cNvPr id="6" name="Text Box 2"/>
          <p:cNvSpPr txBox="1">
            <a:spLocks noChangeArrowheads="1"/>
          </p:cNvSpPr>
          <p:nvPr/>
        </p:nvSpPr>
        <p:spPr bwMode="auto">
          <a:xfrm>
            <a:off x="228600" y="838200"/>
            <a:ext cx="8686800" cy="954107"/>
          </a:xfrm>
          <a:prstGeom prst="rect">
            <a:avLst/>
          </a:prstGeom>
          <a:noFill/>
          <a:ln w="9525">
            <a:noFill/>
            <a:miter lim="800000"/>
            <a:headEnd/>
            <a:tailEnd/>
          </a:ln>
          <a:effectLst/>
        </p:spPr>
        <p:txBody>
          <a:bodyPr>
            <a:spAutoFit/>
          </a:bodyPr>
          <a:lstStyle/>
          <a:p>
            <a:pPr eaLnBrk="0" hangingPunct="0">
              <a:spcBef>
                <a:spcPct val="50000"/>
              </a:spcBef>
            </a:pPr>
            <a:r>
              <a:rPr lang="en-US" sz="2800" b="1" dirty="0">
                <a:solidFill>
                  <a:schemeClr val="accent2"/>
                </a:solidFill>
                <a:latin typeface="Times New Roman" pitchFamily="18" charset="0"/>
                <a:cs typeface="Times New Roman" pitchFamily="18" charset="0"/>
              </a:rPr>
              <a:t>Heterochromatin is highly organized and unusually resistant to gene expression</a:t>
            </a:r>
          </a:p>
        </p:txBody>
      </p:sp>
      <p:sp>
        <p:nvSpPr>
          <p:cNvPr id="7" name="Text Box 3"/>
          <p:cNvSpPr txBox="1">
            <a:spLocks noChangeArrowheads="1"/>
          </p:cNvSpPr>
          <p:nvPr/>
        </p:nvSpPr>
        <p:spPr bwMode="auto">
          <a:xfrm>
            <a:off x="457200" y="2133600"/>
            <a:ext cx="7924800" cy="1754326"/>
          </a:xfrm>
          <a:prstGeom prst="rect">
            <a:avLst/>
          </a:prstGeom>
          <a:noFill/>
          <a:ln w="9525">
            <a:noFill/>
            <a:miter lim="800000"/>
            <a:headEnd/>
            <a:tailEnd/>
          </a:ln>
          <a:effectLst/>
        </p:spPr>
        <p:txBody>
          <a:bodyPr>
            <a:spAutoFit/>
          </a:bodyPr>
          <a:lstStyle/>
          <a:p>
            <a:pPr eaLnBrk="0" hangingPunct="0">
              <a:spcBef>
                <a:spcPct val="50000"/>
              </a:spcBef>
            </a:pPr>
            <a:r>
              <a:rPr lang="en-US" dirty="0">
                <a:solidFill>
                  <a:srgbClr val="FF0000"/>
                </a:solidFill>
                <a:latin typeface="Times New Roman" pitchFamily="18" charset="0"/>
                <a:cs typeface="Times New Roman" pitchFamily="18" charset="0"/>
              </a:rPr>
              <a:t>Heterochromatin</a:t>
            </a:r>
            <a:r>
              <a:rPr lang="en-US" dirty="0">
                <a:latin typeface="Times New Roman" pitchFamily="18" charset="0"/>
                <a:cs typeface="Times New Roman" pitchFamily="18" charset="0"/>
              </a:rPr>
              <a:t>: highly condensed </a:t>
            </a:r>
            <a:r>
              <a:rPr lang="en-US" dirty="0" smtClean="0">
                <a:latin typeface="Times New Roman" pitchFamily="18" charset="0"/>
                <a:cs typeface="Times New Roman" pitchFamily="18" charset="0"/>
              </a:rPr>
              <a:t>higher-order structure forms that result in a barrier to gene expression</a:t>
            </a:r>
            <a:endParaRPr lang="en-US" dirty="0">
              <a:latin typeface="Times New Roman" pitchFamily="18" charset="0"/>
              <a:cs typeface="Times New Roman" pitchFamily="18" charset="0"/>
            </a:endParaRPr>
          </a:p>
          <a:p>
            <a:pPr eaLnBrk="0" hangingPunct="0">
              <a:spcBef>
                <a:spcPct val="50000"/>
              </a:spcBef>
            </a:pPr>
            <a:r>
              <a:rPr lang="en-US" dirty="0" err="1">
                <a:solidFill>
                  <a:srgbClr val="FF0000"/>
                </a:solidFill>
                <a:latin typeface="Times New Roman" pitchFamily="18" charset="0"/>
                <a:cs typeface="Times New Roman" pitchFamily="18" charset="0"/>
              </a:rPr>
              <a:t>Euchromatin</a:t>
            </a:r>
            <a:r>
              <a:rPr lang="en-US" dirty="0">
                <a:solidFill>
                  <a:srgbClr val="FF0000"/>
                </a:solidFill>
                <a:latin typeface="Times New Roman" pitchFamily="18" charset="0"/>
                <a:cs typeface="Times New Roman" pitchFamily="18" charset="0"/>
              </a:rPr>
              <a:t>:</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the </a:t>
            </a:r>
            <a:r>
              <a:rPr lang="en-US" dirty="0" err="1" smtClean="0">
                <a:latin typeface="Times New Roman" pitchFamily="18" charset="0"/>
                <a:cs typeface="Times New Roman" pitchFamily="18" charset="0"/>
              </a:rPr>
              <a:t>nucleosomes</a:t>
            </a:r>
            <a:r>
              <a:rPr lang="en-US" dirty="0" smtClean="0">
                <a:latin typeface="Times New Roman" pitchFamily="18" charset="0"/>
                <a:cs typeface="Times New Roman" pitchFamily="18" charset="0"/>
              </a:rPr>
              <a:t> are found to be in much less organized assemblies</a:t>
            </a:r>
            <a:endParaRPr lang="en-US" dirty="0">
              <a:latin typeface="Times New Roman" pitchFamily="18" charset="0"/>
              <a:cs typeface="Times New Roman"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07_Figure27"/>
          <p:cNvPicPr>
            <a:picLocks noChangeAspect="1" noChangeArrowheads="1"/>
          </p:cNvPicPr>
          <p:nvPr/>
        </p:nvPicPr>
        <p:blipFill>
          <a:blip r:embed="rId2" cstate="print"/>
          <a:srcRect/>
          <a:stretch>
            <a:fillRect/>
          </a:stretch>
        </p:blipFill>
        <p:spPr bwMode="auto">
          <a:xfrm>
            <a:off x="4495800" y="1066800"/>
            <a:ext cx="3352800" cy="5073643"/>
          </a:xfrm>
          <a:prstGeom prst="rect">
            <a:avLst/>
          </a:prstGeom>
          <a:noFill/>
        </p:spPr>
      </p:pic>
      <p:sp>
        <p:nvSpPr>
          <p:cNvPr id="4" name="TextBox 3"/>
          <p:cNvSpPr txBox="1"/>
          <p:nvPr/>
        </p:nvSpPr>
        <p:spPr>
          <a:xfrm>
            <a:off x="457200" y="228600"/>
            <a:ext cx="8382000" cy="954107"/>
          </a:xfrm>
          <a:prstGeom prst="rect">
            <a:avLst/>
          </a:prstGeom>
          <a:noFill/>
        </p:spPr>
        <p:txBody>
          <a:bodyPr wrap="square" rtlCol="0">
            <a:spAutoFit/>
          </a:bodyPr>
          <a:lstStyle/>
          <a:p>
            <a:r>
              <a:rPr lang="en-US" sz="2800" b="1" dirty="0" err="1" smtClean="0">
                <a:solidFill>
                  <a:schemeClr val="accent6"/>
                </a:solidFill>
                <a:latin typeface="Times New Roman" pitchFamily="18" charset="0"/>
                <a:cs typeface="Times New Roman" pitchFamily="18" charset="0"/>
              </a:rPr>
              <a:t>Histone</a:t>
            </a:r>
            <a:r>
              <a:rPr lang="en-US" sz="2800" b="1" dirty="0" smtClean="0">
                <a:solidFill>
                  <a:schemeClr val="accent6"/>
                </a:solidFill>
                <a:latin typeface="Times New Roman" pitchFamily="18" charset="0"/>
                <a:cs typeface="Times New Roman" pitchFamily="18" charset="0"/>
              </a:rPr>
              <a:t> H1 binds to the linker DNA between </a:t>
            </a:r>
            <a:r>
              <a:rPr lang="en-US" sz="2800" b="1" dirty="0" err="1" smtClean="0">
                <a:solidFill>
                  <a:schemeClr val="accent6"/>
                </a:solidFill>
                <a:latin typeface="Times New Roman" pitchFamily="18" charset="0"/>
                <a:cs typeface="Times New Roman" pitchFamily="18" charset="0"/>
              </a:rPr>
              <a:t>nucleosomes</a:t>
            </a:r>
            <a:endParaRPr lang="en-US" sz="2800" b="1" dirty="0">
              <a:solidFill>
                <a:schemeClr val="accent6"/>
              </a:solidFill>
              <a:latin typeface="Times New Roman" pitchFamily="18" charset="0"/>
              <a:cs typeface="Times New Roman" pitchFamily="18" charset="0"/>
            </a:endParaRPr>
          </a:p>
        </p:txBody>
      </p:sp>
      <p:pic>
        <p:nvPicPr>
          <p:cNvPr id="5" name="Picture 5" descr="figure 4-23"/>
          <p:cNvPicPr>
            <a:picLocks noChangeAspect="1" noChangeArrowheads="1"/>
          </p:cNvPicPr>
          <p:nvPr/>
        </p:nvPicPr>
        <p:blipFill>
          <a:blip r:embed="rId3" cstate="print"/>
          <a:srcRect/>
          <a:stretch>
            <a:fillRect/>
          </a:stretch>
        </p:blipFill>
        <p:spPr bwMode="auto">
          <a:xfrm>
            <a:off x="990600" y="1295400"/>
            <a:ext cx="2819400" cy="4687475"/>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9" name="Picture 3" descr="07_Figure28"/>
          <p:cNvPicPr>
            <a:picLocks noChangeAspect="1" noChangeArrowheads="1"/>
          </p:cNvPicPr>
          <p:nvPr/>
        </p:nvPicPr>
        <p:blipFill>
          <a:blip r:embed="rId2" cstate="print"/>
          <a:srcRect/>
          <a:stretch>
            <a:fillRect/>
          </a:stretch>
        </p:blipFill>
        <p:spPr bwMode="auto">
          <a:xfrm>
            <a:off x="304800" y="1752600"/>
            <a:ext cx="8548687" cy="4103687"/>
          </a:xfrm>
          <a:prstGeom prst="rect">
            <a:avLst/>
          </a:prstGeom>
          <a:noFill/>
        </p:spPr>
      </p:pic>
      <p:sp>
        <p:nvSpPr>
          <p:cNvPr id="5" name="TextBox 4"/>
          <p:cNvSpPr txBox="1"/>
          <p:nvPr/>
        </p:nvSpPr>
        <p:spPr>
          <a:xfrm>
            <a:off x="381000" y="609600"/>
            <a:ext cx="8153400" cy="461665"/>
          </a:xfrm>
          <a:prstGeom prst="rect">
            <a:avLst/>
          </a:prstGeom>
          <a:noFill/>
        </p:spPr>
        <p:txBody>
          <a:bodyPr wrap="square" rtlCol="0">
            <a:spAutoFit/>
          </a:bodyPr>
          <a:lstStyle/>
          <a:p>
            <a:r>
              <a:rPr lang="en-US" b="1" dirty="0" smtClean="0">
                <a:latin typeface="Times New Roman" pitchFamily="18" charset="0"/>
                <a:cs typeface="Times New Roman" pitchFamily="18" charset="0"/>
              </a:rPr>
              <a:t>Addition of H1 leads to more  compact </a:t>
            </a:r>
            <a:r>
              <a:rPr lang="en-US" b="1" dirty="0" err="1" smtClean="0">
                <a:latin typeface="Times New Roman" pitchFamily="18" charset="0"/>
                <a:cs typeface="Times New Roman" pitchFamily="18" charset="0"/>
              </a:rPr>
              <a:t>nucleosomal</a:t>
            </a:r>
            <a:r>
              <a:rPr lang="en-US" b="1" dirty="0" smtClean="0">
                <a:latin typeface="Times New Roman" pitchFamily="18" charset="0"/>
                <a:cs typeface="Times New Roman" pitchFamily="18" charset="0"/>
              </a:rPr>
              <a:t> DNA</a:t>
            </a:r>
            <a:endParaRPr lang="en-US" b="1" dirty="0">
              <a:latin typeface="Times New Roman" pitchFamily="18" charset="0"/>
              <a:cs typeface="Times New Roman"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 3" descr="07_Figure29"/>
          <p:cNvPicPr>
            <a:picLocks noChangeAspect="1" noChangeArrowheads="1"/>
          </p:cNvPicPr>
          <p:nvPr/>
        </p:nvPicPr>
        <p:blipFill>
          <a:blip r:embed="rId2" cstate="print"/>
          <a:srcRect/>
          <a:stretch>
            <a:fillRect/>
          </a:stretch>
        </p:blipFill>
        <p:spPr bwMode="auto">
          <a:xfrm>
            <a:off x="1797050" y="290513"/>
            <a:ext cx="5594350" cy="6262687"/>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3" name="Picture 3" descr="07_Figure30"/>
          <p:cNvPicPr>
            <a:picLocks noChangeAspect="1" noChangeArrowheads="1"/>
          </p:cNvPicPr>
          <p:nvPr/>
        </p:nvPicPr>
        <p:blipFill>
          <a:blip r:embed="rId2" cstate="print"/>
          <a:srcRect/>
          <a:stretch>
            <a:fillRect/>
          </a:stretch>
        </p:blipFill>
        <p:spPr bwMode="auto">
          <a:xfrm>
            <a:off x="533400" y="2590800"/>
            <a:ext cx="5867400" cy="3812449"/>
          </a:xfrm>
          <a:prstGeom prst="rect">
            <a:avLst/>
          </a:prstGeom>
          <a:noFill/>
        </p:spPr>
      </p:pic>
      <p:sp>
        <p:nvSpPr>
          <p:cNvPr id="5" name="TextBox 4"/>
          <p:cNvSpPr txBox="1"/>
          <p:nvPr/>
        </p:nvSpPr>
        <p:spPr>
          <a:xfrm>
            <a:off x="152400" y="152400"/>
            <a:ext cx="8991600" cy="954107"/>
          </a:xfrm>
          <a:prstGeom prst="rect">
            <a:avLst/>
          </a:prstGeom>
          <a:noFill/>
        </p:spPr>
        <p:txBody>
          <a:bodyPr wrap="square" rtlCol="0">
            <a:spAutoFit/>
          </a:bodyPr>
          <a:lstStyle/>
          <a:p>
            <a:r>
              <a:rPr lang="en-US" sz="2800" b="1" dirty="0" err="1" smtClean="0">
                <a:solidFill>
                  <a:schemeClr val="accent6"/>
                </a:solidFill>
                <a:latin typeface="Times New Roman" pitchFamily="18" charset="0"/>
                <a:cs typeface="Times New Roman" pitchFamily="18" charset="0"/>
              </a:rPr>
              <a:t>Nucleosome</a:t>
            </a:r>
            <a:r>
              <a:rPr lang="en-US" sz="2800" b="1" dirty="0" smtClean="0">
                <a:solidFill>
                  <a:schemeClr val="accent6"/>
                </a:solidFill>
                <a:latin typeface="Times New Roman" pitchFamily="18" charset="0"/>
                <a:cs typeface="Times New Roman" pitchFamily="18" charset="0"/>
              </a:rPr>
              <a:t> arrays can form more complex structures; the 30-nm fiber</a:t>
            </a:r>
            <a:endParaRPr lang="en-US" sz="2800" b="1" dirty="0">
              <a:solidFill>
                <a:schemeClr val="accent6"/>
              </a:solidFill>
              <a:latin typeface="Times New Roman" pitchFamily="18" charset="0"/>
              <a:cs typeface="Times New Roman" pitchFamily="18" charset="0"/>
            </a:endParaRPr>
          </a:p>
        </p:txBody>
      </p:sp>
      <p:pic>
        <p:nvPicPr>
          <p:cNvPr id="6" name="Picture 8" descr="0423"/>
          <p:cNvPicPr>
            <a:picLocks noChangeAspect="1" noChangeArrowheads="1"/>
          </p:cNvPicPr>
          <p:nvPr/>
        </p:nvPicPr>
        <p:blipFill>
          <a:blip r:embed="rId3" cstate="print"/>
          <a:srcRect/>
          <a:stretch>
            <a:fillRect/>
          </a:stretch>
        </p:blipFill>
        <p:spPr bwMode="auto">
          <a:xfrm>
            <a:off x="4114800" y="685800"/>
            <a:ext cx="3886200" cy="2097088"/>
          </a:xfrm>
          <a:prstGeom prst="rect">
            <a:avLst/>
          </a:prstGeom>
          <a:noFill/>
          <a:ln w="9525">
            <a:noFill/>
            <a:miter lim="800000"/>
            <a:headEnd/>
            <a:tailEnd/>
          </a:ln>
          <a:effec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ext Box 4"/>
          <p:cNvSpPr txBox="1">
            <a:spLocks noChangeArrowheads="1"/>
          </p:cNvSpPr>
          <p:nvPr/>
        </p:nvSpPr>
        <p:spPr bwMode="auto">
          <a:xfrm>
            <a:off x="381000" y="0"/>
            <a:ext cx="8305800" cy="3170099"/>
          </a:xfrm>
          <a:prstGeom prst="rect">
            <a:avLst/>
          </a:prstGeom>
          <a:noFill/>
          <a:ln w="9525">
            <a:noFill/>
            <a:miter lim="800000"/>
            <a:headEnd/>
            <a:tailEnd/>
          </a:ln>
          <a:effectLst/>
        </p:spPr>
        <p:txBody>
          <a:bodyPr>
            <a:spAutoFit/>
          </a:bodyPr>
          <a:lstStyle/>
          <a:p>
            <a:r>
              <a:rPr lang="en-US" sz="2800" b="1" dirty="0" smtClean="0">
                <a:solidFill>
                  <a:schemeClr val="accent6"/>
                </a:solidFill>
                <a:latin typeface="Times New Roman" pitchFamily="18" charset="0"/>
                <a:cs typeface="Times New Roman" pitchFamily="18" charset="0"/>
              </a:rPr>
              <a:t>The </a:t>
            </a:r>
            <a:r>
              <a:rPr lang="en-US" sz="2800" b="1" dirty="0" err="1">
                <a:solidFill>
                  <a:schemeClr val="accent6"/>
                </a:solidFill>
                <a:latin typeface="Times New Roman" pitchFamily="18" charset="0"/>
                <a:cs typeface="Times New Roman" pitchFamily="18" charset="0"/>
              </a:rPr>
              <a:t>histone</a:t>
            </a:r>
            <a:r>
              <a:rPr lang="en-US" sz="2800" b="1" dirty="0">
                <a:solidFill>
                  <a:schemeClr val="accent6"/>
                </a:solidFill>
                <a:latin typeface="Times New Roman" pitchFamily="18" charset="0"/>
                <a:cs typeface="Times New Roman" pitchFamily="18" charset="0"/>
              </a:rPr>
              <a:t> tails </a:t>
            </a:r>
            <a:r>
              <a:rPr lang="en-US" sz="2800" b="1" dirty="0" smtClean="0">
                <a:solidFill>
                  <a:schemeClr val="accent6"/>
                </a:solidFill>
                <a:latin typeface="Times New Roman" pitchFamily="18" charset="0"/>
                <a:cs typeface="Times New Roman" pitchFamily="18" charset="0"/>
              </a:rPr>
              <a:t>are required for </a:t>
            </a:r>
            <a:r>
              <a:rPr lang="en-US" sz="2800" b="1" dirty="0">
                <a:solidFill>
                  <a:schemeClr val="accent6"/>
                </a:solidFill>
                <a:latin typeface="Times New Roman" pitchFamily="18" charset="0"/>
                <a:cs typeface="Times New Roman" pitchFamily="18" charset="0"/>
              </a:rPr>
              <a:t>the formation of the 30- nm fiber. </a:t>
            </a:r>
            <a:r>
              <a:rPr lang="en-US" sz="1800" dirty="0" smtClean="0">
                <a:latin typeface="Times New Roman" pitchFamily="18" charset="0"/>
                <a:cs typeface="Times New Roman" pitchFamily="18" charset="0"/>
              </a:rPr>
              <a:t>(Left): </a:t>
            </a:r>
            <a:r>
              <a:rPr lang="en-US" sz="1800" dirty="0">
                <a:latin typeface="Times New Roman" pitchFamily="18" charset="0"/>
                <a:cs typeface="Times New Roman" pitchFamily="18" charset="0"/>
              </a:rPr>
              <a:t>The approximate exit points of the eight </a:t>
            </a:r>
            <a:r>
              <a:rPr lang="en-US" sz="1800" dirty="0" err="1">
                <a:latin typeface="Times New Roman" pitchFamily="18" charset="0"/>
                <a:cs typeface="Times New Roman" pitchFamily="18" charset="0"/>
              </a:rPr>
              <a:t>histone</a:t>
            </a:r>
            <a:r>
              <a:rPr lang="en-US" sz="1800" dirty="0">
                <a:latin typeface="Times New Roman" pitchFamily="18" charset="0"/>
                <a:cs typeface="Times New Roman" pitchFamily="18" charset="0"/>
              </a:rPr>
              <a:t> tails, four from each </a:t>
            </a:r>
            <a:r>
              <a:rPr lang="en-US" sz="1800" dirty="0" err="1">
                <a:latin typeface="Times New Roman" pitchFamily="18" charset="0"/>
                <a:cs typeface="Times New Roman" pitchFamily="18" charset="0"/>
              </a:rPr>
              <a:t>histone</a:t>
            </a:r>
            <a:r>
              <a:rPr lang="en-US" sz="1800" dirty="0">
                <a:latin typeface="Times New Roman" pitchFamily="18" charset="0"/>
                <a:cs typeface="Times New Roman" pitchFamily="18" charset="0"/>
              </a:rPr>
              <a:t> subunit, that extend from each </a:t>
            </a:r>
            <a:r>
              <a:rPr lang="en-US" sz="1800" dirty="0" err="1">
                <a:latin typeface="Times New Roman" pitchFamily="18" charset="0"/>
                <a:cs typeface="Times New Roman" pitchFamily="18" charset="0"/>
              </a:rPr>
              <a:t>nucleosome</a:t>
            </a:r>
            <a:r>
              <a:rPr lang="en-US" sz="1800" dirty="0">
                <a:latin typeface="Times New Roman" pitchFamily="18" charset="0"/>
                <a:cs typeface="Times New Roman" pitchFamily="18" charset="0"/>
              </a:rPr>
              <a:t>. In the high-resolution structure of the </a:t>
            </a:r>
            <a:r>
              <a:rPr lang="en-US" sz="1800" dirty="0" err="1">
                <a:latin typeface="Times New Roman" pitchFamily="18" charset="0"/>
                <a:cs typeface="Times New Roman" pitchFamily="18" charset="0"/>
              </a:rPr>
              <a:t>nucleosome</a:t>
            </a:r>
            <a:r>
              <a:rPr lang="en-US" sz="1800" dirty="0">
                <a:latin typeface="Times New Roman" pitchFamily="18" charset="0"/>
                <a:cs typeface="Times New Roman" pitchFamily="18" charset="0"/>
              </a:rPr>
              <a:t> </a:t>
            </a:r>
            <a:r>
              <a:rPr lang="en-US" sz="1800" dirty="0" smtClean="0">
                <a:latin typeface="Times New Roman" pitchFamily="18" charset="0"/>
                <a:cs typeface="Times New Roman" pitchFamily="18" charset="0"/>
              </a:rPr>
              <a:t>the </a:t>
            </a:r>
            <a:r>
              <a:rPr lang="en-US" sz="1800" dirty="0">
                <a:latin typeface="Times New Roman" pitchFamily="18" charset="0"/>
                <a:cs typeface="Times New Roman" pitchFamily="18" charset="0"/>
              </a:rPr>
              <a:t>tails are largely unstructured, suggesting that they are highly flexible. </a:t>
            </a:r>
            <a:r>
              <a:rPr lang="en-US" sz="1800" dirty="0" smtClean="0">
                <a:latin typeface="Times New Roman" pitchFamily="18" charset="0"/>
                <a:cs typeface="Times New Roman" pitchFamily="18" charset="0"/>
              </a:rPr>
              <a:t>(Right): </a:t>
            </a:r>
            <a:r>
              <a:rPr lang="en-US" sz="1800" dirty="0">
                <a:latin typeface="Times New Roman" pitchFamily="18" charset="0"/>
                <a:cs typeface="Times New Roman" pitchFamily="18" charset="0"/>
              </a:rPr>
              <a:t>A speculative model showing how the </a:t>
            </a:r>
            <a:r>
              <a:rPr lang="en-US" sz="1800" dirty="0" err="1">
                <a:latin typeface="Times New Roman" pitchFamily="18" charset="0"/>
                <a:cs typeface="Times New Roman" pitchFamily="18" charset="0"/>
              </a:rPr>
              <a:t>histone</a:t>
            </a:r>
            <a:r>
              <a:rPr lang="en-US" sz="1800" dirty="0">
                <a:latin typeface="Times New Roman" pitchFamily="18" charset="0"/>
                <a:cs typeface="Times New Roman" pitchFamily="18" charset="0"/>
              </a:rPr>
              <a:t> tails may help to pack </a:t>
            </a:r>
            <a:r>
              <a:rPr lang="en-US" sz="1800" dirty="0" err="1">
                <a:latin typeface="Times New Roman" pitchFamily="18" charset="0"/>
                <a:cs typeface="Times New Roman" pitchFamily="18" charset="0"/>
              </a:rPr>
              <a:t>nucleosomes</a:t>
            </a:r>
            <a:r>
              <a:rPr lang="en-US" sz="1800" dirty="0">
                <a:latin typeface="Times New Roman" pitchFamily="18" charset="0"/>
                <a:cs typeface="Times New Roman" pitchFamily="18" charset="0"/>
              </a:rPr>
              <a:t> together into the 30-nm fiber. </a:t>
            </a:r>
            <a:r>
              <a:rPr lang="en-US" sz="1800" dirty="0">
                <a:solidFill>
                  <a:srgbClr val="FF0000"/>
                </a:solidFill>
                <a:latin typeface="Times New Roman" pitchFamily="18" charset="0"/>
                <a:cs typeface="Times New Roman" pitchFamily="18" charset="0"/>
              </a:rPr>
              <a:t>This model is based on (1) experimental evidence that </a:t>
            </a:r>
            <a:r>
              <a:rPr lang="en-US" sz="1800" dirty="0" err="1">
                <a:solidFill>
                  <a:srgbClr val="FF0000"/>
                </a:solidFill>
                <a:latin typeface="Times New Roman" pitchFamily="18" charset="0"/>
                <a:cs typeface="Times New Roman" pitchFamily="18" charset="0"/>
              </a:rPr>
              <a:t>histone</a:t>
            </a:r>
            <a:r>
              <a:rPr lang="en-US" sz="1800" dirty="0">
                <a:solidFill>
                  <a:srgbClr val="FF0000"/>
                </a:solidFill>
                <a:latin typeface="Times New Roman" pitchFamily="18" charset="0"/>
                <a:cs typeface="Times New Roman" pitchFamily="18" charset="0"/>
              </a:rPr>
              <a:t> tails aid in the formation of the 30-nm fiber, (2) the x- ray crystal structure of the </a:t>
            </a:r>
            <a:r>
              <a:rPr lang="en-US" sz="1800" dirty="0" err="1">
                <a:solidFill>
                  <a:srgbClr val="FF0000"/>
                </a:solidFill>
                <a:latin typeface="Times New Roman" pitchFamily="18" charset="0"/>
                <a:cs typeface="Times New Roman" pitchFamily="18" charset="0"/>
              </a:rPr>
              <a:t>nucleosome</a:t>
            </a:r>
            <a:r>
              <a:rPr lang="en-US" sz="1800" dirty="0">
                <a:solidFill>
                  <a:srgbClr val="FF0000"/>
                </a:solidFill>
                <a:latin typeface="Times New Roman" pitchFamily="18" charset="0"/>
                <a:cs typeface="Times New Roman" pitchFamily="18" charset="0"/>
              </a:rPr>
              <a:t>, which showed that the tails of one </a:t>
            </a:r>
            <a:r>
              <a:rPr lang="en-US" sz="1800" dirty="0" err="1">
                <a:solidFill>
                  <a:srgbClr val="FF0000"/>
                </a:solidFill>
                <a:latin typeface="Times New Roman" pitchFamily="18" charset="0"/>
                <a:cs typeface="Times New Roman" pitchFamily="18" charset="0"/>
              </a:rPr>
              <a:t>nucleosome</a:t>
            </a:r>
            <a:r>
              <a:rPr lang="en-US" sz="1800" dirty="0">
                <a:solidFill>
                  <a:srgbClr val="FF0000"/>
                </a:solidFill>
                <a:latin typeface="Times New Roman" pitchFamily="18" charset="0"/>
                <a:cs typeface="Times New Roman" pitchFamily="18" charset="0"/>
              </a:rPr>
              <a:t> contact the </a:t>
            </a:r>
            <a:r>
              <a:rPr lang="en-US" sz="1800" dirty="0" err="1">
                <a:solidFill>
                  <a:srgbClr val="FF0000"/>
                </a:solidFill>
                <a:latin typeface="Times New Roman" pitchFamily="18" charset="0"/>
                <a:cs typeface="Times New Roman" pitchFamily="18" charset="0"/>
              </a:rPr>
              <a:t>histone</a:t>
            </a:r>
            <a:r>
              <a:rPr lang="en-US" sz="1800" dirty="0">
                <a:solidFill>
                  <a:srgbClr val="FF0000"/>
                </a:solidFill>
                <a:latin typeface="Times New Roman" pitchFamily="18" charset="0"/>
                <a:cs typeface="Times New Roman" pitchFamily="18" charset="0"/>
              </a:rPr>
              <a:t> core of an adjacent </a:t>
            </a:r>
            <a:r>
              <a:rPr lang="en-US" sz="1800" dirty="0" err="1">
                <a:solidFill>
                  <a:srgbClr val="FF0000"/>
                </a:solidFill>
                <a:latin typeface="Times New Roman" pitchFamily="18" charset="0"/>
                <a:cs typeface="Times New Roman" pitchFamily="18" charset="0"/>
              </a:rPr>
              <a:t>nucleosome</a:t>
            </a:r>
            <a:r>
              <a:rPr lang="en-US" sz="1800" dirty="0">
                <a:solidFill>
                  <a:srgbClr val="FF0000"/>
                </a:solidFill>
                <a:latin typeface="Times New Roman" pitchFamily="18" charset="0"/>
                <a:cs typeface="Times New Roman" pitchFamily="18" charset="0"/>
              </a:rPr>
              <a:t> in the crystal lattice, and (3) evidence that the </a:t>
            </a:r>
            <a:r>
              <a:rPr lang="en-US" sz="1800" dirty="0" err="1">
                <a:solidFill>
                  <a:srgbClr val="FF0000"/>
                </a:solidFill>
                <a:latin typeface="Times New Roman" pitchFamily="18" charset="0"/>
                <a:cs typeface="Times New Roman" pitchFamily="18" charset="0"/>
              </a:rPr>
              <a:t>histone</a:t>
            </a:r>
            <a:r>
              <a:rPr lang="en-US" sz="1800" dirty="0">
                <a:solidFill>
                  <a:srgbClr val="FF0000"/>
                </a:solidFill>
                <a:latin typeface="Times New Roman" pitchFamily="18" charset="0"/>
                <a:cs typeface="Times New Roman" pitchFamily="18" charset="0"/>
              </a:rPr>
              <a:t> tails interact with DNA. </a:t>
            </a:r>
          </a:p>
        </p:txBody>
      </p:sp>
      <p:pic>
        <p:nvPicPr>
          <p:cNvPr id="40965" name="Picture 5" descr="figure 4-33a"/>
          <p:cNvPicPr>
            <a:picLocks noChangeAspect="1" noChangeArrowheads="1"/>
          </p:cNvPicPr>
          <p:nvPr/>
        </p:nvPicPr>
        <p:blipFill>
          <a:blip r:embed="rId3" cstate="print"/>
          <a:srcRect/>
          <a:stretch>
            <a:fillRect/>
          </a:stretch>
        </p:blipFill>
        <p:spPr bwMode="auto">
          <a:xfrm>
            <a:off x="0" y="3886200"/>
            <a:ext cx="5160754" cy="2057399"/>
          </a:xfrm>
          <a:prstGeom prst="rect">
            <a:avLst/>
          </a:prstGeom>
          <a:noFill/>
        </p:spPr>
      </p:pic>
      <p:pic>
        <p:nvPicPr>
          <p:cNvPr id="5" name="Picture 3" descr="07_Figure31"/>
          <p:cNvPicPr>
            <a:picLocks noChangeAspect="1" noChangeArrowheads="1"/>
          </p:cNvPicPr>
          <p:nvPr/>
        </p:nvPicPr>
        <p:blipFill>
          <a:blip r:embed="rId4" cstate="print"/>
          <a:srcRect/>
          <a:stretch>
            <a:fillRect/>
          </a:stretch>
        </p:blipFill>
        <p:spPr bwMode="auto">
          <a:xfrm>
            <a:off x="5257800" y="3124200"/>
            <a:ext cx="3679825" cy="304062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8839200" cy="1077218"/>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GENOME SEQUENCE AND CHROMOSOME DIVERSITY</a:t>
            </a:r>
            <a:endParaRPr lang="en-US" sz="3200" b="1" dirty="0">
              <a:solidFill>
                <a:srgbClr val="FF0000"/>
              </a:solidFill>
              <a:latin typeface="Times New Roman" pitchFamily="18" charset="0"/>
              <a:cs typeface="Times New Roman" pitchFamily="18" charset="0"/>
            </a:endParaRPr>
          </a:p>
        </p:txBody>
      </p:sp>
      <p:pic>
        <p:nvPicPr>
          <p:cNvPr id="6" name="Picture 3" descr="07_Table01"/>
          <p:cNvPicPr>
            <a:picLocks noChangeAspect="1" noChangeArrowheads="1"/>
          </p:cNvPicPr>
          <p:nvPr/>
        </p:nvPicPr>
        <p:blipFill>
          <a:blip r:embed="rId2" cstate="print"/>
          <a:srcRect/>
          <a:stretch>
            <a:fillRect/>
          </a:stretch>
        </p:blipFill>
        <p:spPr bwMode="auto">
          <a:xfrm>
            <a:off x="762000" y="1676400"/>
            <a:ext cx="7848600" cy="4954019"/>
          </a:xfrm>
          <a:prstGeom prst="rect">
            <a:avLst/>
          </a:prstGeom>
          <a:noFill/>
        </p:spPr>
      </p:pic>
      <p:sp>
        <p:nvSpPr>
          <p:cNvPr id="7" name="TextBox 6"/>
          <p:cNvSpPr txBox="1"/>
          <p:nvPr/>
        </p:nvSpPr>
        <p:spPr>
          <a:xfrm>
            <a:off x="762000" y="990600"/>
            <a:ext cx="6629400" cy="523220"/>
          </a:xfrm>
          <a:prstGeom prst="rect">
            <a:avLst/>
          </a:prstGeom>
          <a:noFill/>
        </p:spPr>
        <p:txBody>
          <a:bodyPr wrap="square" rtlCol="0">
            <a:spAutoFit/>
          </a:bodyPr>
          <a:lstStyle/>
          <a:p>
            <a:r>
              <a:rPr lang="en-US" sz="2800" b="1" dirty="0" smtClean="0">
                <a:solidFill>
                  <a:schemeClr val="accent6"/>
                </a:solidFill>
                <a:latin typeface="Times New Roman" pitchFamily="18" charset="0"/>
                <a:cs typeface="Times New Roman" pitchFamily="18" charset="0"/>
              </a:rPr>
              <a:t>Chromosomes can be circular or linear</a:t>
            </a:r>
            <a:endParaRPr lang="en-US" sz="2800" b="1" dirty="0">
              <a:solidFill>
                <a:schemeClr val="accent6"/>
              </a:solidFill>
              <a:latin typeface="Times New Roman" pitchFamily="18" charset="0"/>
              <a:cs typeface="Times New Roman" pitchFamily="18" charset="0"/>
            </a:endParaRPr>
          </a:p>
        </p:txBody>
      </p:sp>
      <p:sp>
        <p:nvSpPr>
          <p:cNvPr id="8" name="Rectangle 7"/>
          <p:cNvSpPr/>
          <p:nvPr/>
        </p:nvSpPr>
        <p:spPr bwMode="auto">
          <a:xfrm>
            <a:off x="914400" y="2895600"/>
            <a:ext cx="7391400" cy="2286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 name="Rectangle 8"/>
          <p:cNvSpPr/>
          <p:nvPr/>
        </p:nvSpPr>
        <p:spPr bwMode="auto">
          <a:xfrm>
            <a:off x="838200" y="3886200"/>
            <a:ext cx="7391400" cy="2286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 name="Rectangle 9"/>
          <p:cNvSpPr/>
          <p:nvPr/>
        </p:nvSpPr>
        <p:spPr bwMode="auto">
          <a:xfrm>
            <a:off x="990600" y="6096000"/>
            <a:ext cx="7391400" cy="2286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7" name="Picture 3" descr="07_Figure32a"/>
          <p:cNvPicPr>
            <a:picLocks noChangeAspect="1" noChangeArrowheads="1"/>
          </p:cNvPicPr>
          <p:nvPr/>
        </p:nvPicPr>
        <p:blipFill>
          <a:blip r:embed="rId2" cstate="print"/>
          <a:srcRect/>
          <a:stretch>
            <a:fillRect/>
          </a:stretch>
        </p:blipFill>
        <p:spPr bwMode="auto">
          <a:xfrm>
            <a:off x="3962400" y="1295400"/>
            <a:ext cx="3581400" cy="5098883"/>
          </a:xfrm>
          <a:prstGeom prst="rect">
            <a:avLst/>
          </a:prstGeom>
          <a:noFill/>
        </p:spPr>
      </p:pic>
      <p:sp>
        <p:nvSpPr>
          <p:cNvPr id="5" name="TextBox 4"/>
          <p:cNvSpPr txBox="1"/>
          <p:nvPr/>
        </p:nvSpPr>
        <p:spPr>
          <a:xfrm>
            <a:off x="304800" y="152400"/>
            <a:ext cx="8839200" cy="954107"/>
          </a:xfrm>
          <a:prstGeom prst="rect">
            <a:avLst/>
          </a:prstGeom>
          <a:noFill/>
        </p:spPr>
        <p:txBody>
          <a:bodyPr wrap="square" rtlCol="0">
            <a:spAutoFit/>
          </a:bodyPr>
          <a:lstStyle/>
          <a:p>
            <a:r>
              <a:rPr lang="en-US" sz="2800" b="1" dirty="0" smtClean="0">
                <a:solidFill>
                  <a:schemeClr val="accent6"/>
                </a:solidFill>
                <a:latin typeface="Times New Roman" pitchFamily="18" charset="0"/>
                <a:cs typeface="Times New Roman" pitchFamily="18" charset="0"/>
              </a:rPr>
              <a:t>Further compaction of DNA involves large loops of </a:t>
            </a:r>
            <a:r>
              <a:rPr lang="en-US" sz="2800" b="1" dirty="0" err="1" smtClean="0">
                <a:solidFill>
                  <a:schemeClr val="accent6"/>
                </a:solidFill>
                <a:latin typeface="Times New Roman" pitchFamily="18" charset="0"/>
                <a:cs typeface="Times New Roman" pitchFamily="18" charset="0"/>
              </a:rPr>
              <a:t>nucleosomal</a:t>
            </a:r>
            <a:r>
              <a:rPr lang="en-US" sz="2800" b="1" dirty="0" smtClean="0">
                <a:solidFill>
                  <a:schemeClr val="accent6"/>
                </a:solidFill>
                <a:latin typeface="Times New Roman" pitchFamily="18" charset="0"/>
                <a:cs typeface="Times New Roman" pitchFamily="18" charset="0"/>
              </a:rPr>
              <a:t> DNA</a:t>
            </a:r>
            <a:endParaRPr lang="en-US" sz="2800" b="1" dirty="0">
              <a:solidFill>
                <a:schemeClr val="accent6"/>
              </a:solidFill>
              <a:latin typeface="Times New Roman" pitchFamily="18" charset="0"/>
              <a:cs typeface="Times New Roman" pitchFamily="18"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1" name="Picture 3" descr="07_Figure32b"/>
          <p:cNvPicPr>
            <a:picLocks noChangeAspect="1" noChangeArrowheads="1"/>
          </p:cNvPicPr>
          <p:nvPr/>
        </p:nvPicPr>
        <p:blipFill>
          <a:blip r:embed="rId2" cstate="print"/>
          <a:srcRect/>
          <a:stretch>
            <a:fillRect/>
          </a:stretch>
        </p:blipFill>
        <p:spPr bwMode="auto">
          <a:xfrm>
            <a:off x="296863" y="1544638"/>
            <a:ext cx="8548687" cy="3767137"/>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descr="figure 4-72"/>
          <p:cNvPicPr>
            <a:picLocks noChangeAspect="1" noChangeArrowheads="1"/>
          </p:cNvPicPr>
          <p:nvPr/>
        </p:nvPicPr>
        <p:blipFill>
          <a:blip r:embed="rId3" cstate="print"/>
          <a:srcRect/>
          <a:stretch>
            <a:fillRect/>
          </a:stretch>
        </p:blipFill>
        <p:spPr bwMode="auto">
          <a:xfrm>
            <a:off x="3962400" y="381000"/>
            <a:ext cx="4443413" cy="6242050"/>
          </a:xfrm>
          <a:prstGeom prst="rect">
            <a:avLst/>
          </a:prstGeom>
          <a:noFill/>
        </p:spPr>
      </p:pic>
      <p:sp>
        <p:nvSpPr>
          <p:cNvPr id="41989" name="Text Box 5"/>
          <p:cNvSpPr txBox="1">
            <a:spLocks noChangeArrowheads="1"/>
          </p:cNvSpPr>
          <p:nvPr/>
        </p:nvSpPr>
        <p:spPr bwMode="auto">
          <a:xfrm>
            <a:off x="152400" y="533400"/>
            <a:ext cx="3581400" cy="457200"/>
          </a:xfrm>
          <a:prstGeom prst="rect">
            <a:avLst/>
          </a:prstGeom>
          <a:noFill/>
          <a:ln w="9525">
            <a:noFill/>
            <a:miter lim="800000"/>
            <a:headEnd/>
            <a:tailEnd/>
          </a:ln>
          <a:effectLst/>
        </p:spPr>
        <p:txBody>
          <a:bodyPr>
            <a:spAutoFit/>
          </a:bodyPr>
          <a:lstStyle/>
          <a:p>
            <a:pPr>
              <a:spcBef>
                <a:spcPct val="50000"/>
              </a:spcBef>
            </a:pPr>
            <a:r>
              <a:rPr lang="en-US" b="1" dirty="0">
                <a:latin typeface="Times New Roman" pitchFamily="18" charset="0"/>
                <a:cs typeface="Times New Roman" pitchFamily="18" charset="0"/>
              </a:rPr>
              <a:t>Chromatin packing</a:t>
            </a:r>
          </a:p>
        </p:txBody>
      </p:sp>
      <p:pic>
        <p:nvPicPr>
          <p:cNvPr id="41990" name="Picture 6"/>
          <p:cNvPicPr>
            <a:picLocks noChangeAspect="1" noChangeArrowheads="1"/>
          </p:cNvPicPr>
          <p:nvPr/>
        </p:nvPicPr>
        <p:blipFill>
          <a:blip r:embed="rId4" cstate="print"/>
          <a:srcRect/>
          <a:stretch>
            <a:fillRect/>
          </a:stretch>
        </p:blipFill>
        <p:spPr bwMode="auto">
          <a:xfrm>
            <a:off x="457200" y="1371600"/>
            <a:ext cx="2506663" cy="4876800"/>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228600" y="685800"/>
            <a:ext cx="8686800" cy="830997"/>
          </a:xfrm>
          <a:prstGeom prst="rect">
            <a:avLst/>
          </a:prstGeom>
          <a:noFill/>
          <a:ln w="9525">
            <a:noFill/>
            <a:miter lim="800000"/>
            <a:headEnd/>
            <a:tailEnd/>
          </a:ln>
          <a:effectLst/>
        </p:spPr>
        <p:txBody>
          <a:bodyPr>
            <a:spAutoFit/>
          </a:bodyPr>
          <a:lstStyle/>
          <a:p>
            <a:pPr eaLnBrk="0" hangingPunct="0">
              <a:spcBef>
                <a:spcPct val="50000"/>
              </a:spcBef>
            </a:pPr>
            <a:r>
              <a:rPr lang="en-US" b="1" dirty="0">
                <a:solidFill>
                  <a:schemeClr val="accent2"/>
                </a:solidFill>
                <a:latin typeface="Times New Roman" pitchFamily="18" charset="0"/>
                <a:cs typeface="Times New Roman" pitchFamily="18" charset="0"/>
              </a:rPr>
              <a:t>Chromatin acquires additional variety through the site-specific insertion of a small set of </a:t>
            </a:r>
            <a:r>
              <a:rPr lang="en-US" b="1" dirty="0" err="1">
                <a:solidFill>
                  <a:schemeClr val="accent2"/>
                </a:solidFill>
                <a:latin typeface="Times New Roman" pitchFamily="18" charset="0"/>
                <a:cs typeface="Times New Roman" pitchFamily="18" charset="0"/>
              </a:rPr>
              <a:t>histone</a:t>
            </a:r>
            <a:r>
              <a:rPr lang="en-US" b="1" dirty="0">
                <a:solidFill>
                  <a:schemeClr val="accent2"/>
                </a:solidFill>
                <a:latin typeface="Times New Roman" pitchFamily="18" charset="0"/>
                <a:cs typeface="Times New Roman" pitchFamily="18" charset="0"/>
              </a:rPr>
              <a:t> variants</a:t>
            </a:r>
          </a:p>
        </p:txBody>
      </p:sp>
      <p:pic>
        <p:nvPicPr>
          <p:cNvPr id="10243" name="Picture 3" descr="figure 4-41"/>
          <p:cNvPicPr>
            <a:picLocks noChangeAspect="1" noChangeArrowheads="1"/>
          </p:cNvPicPr>
          <p:nvPr/>
        </p:nvPicPr>
        <p:blipFill>
          <a:blip r:embed="rId3" cstate="print"/>
          <a:srcRect/>
          <a:stretch>
            <a:fillRect/>
          </a:stretch>
        </p:blipFill>
        <p:spPr bwMode="auto">
          <a:xfrm>
            <a:off x="381000" y="1590675"/>
            <a:ext cx="8534400" cy="5267325"/>
          </a:xfrm>
          <a:prstGeom prst="rect">
            <a:avLst/>
          </a:prstGeom>
          <a:noFill/>
        </p:spPr>
      </p:pic>
      <p:sp>
        <p:nvSpPr>
          <p:cNvPr id="4" name="TextBox 3"/>
          <p:cNvSpPr txBox="1"/>
          <p:nvPr/>
        </p:nvSpPr>
        <p:spPr>
          <a:xfrm>
            <a:off x="0" y="0"/>
            <a:ext cx="8915400" cy="523220"/>
          </a:xfrm>
          <a:prstGeom prst="rect">
            <a:avLst/>
          </a:prstGeom>
          <a:noFill/>
        </p:spPr>
        <p:txBody>
          <a:bodyPr wrap="square" rtlCol="0">
            <a:spAutoFit/>
          </a:bodyPr>
          <a:lstStyle/>
          <a:p>
            <a:r>
              <a:rPr lang="en-US" sz="2800" b="1" dirty="0" err="1" smtClean="0">
                <a:solidFill>
                  <a:schemeClr val="accent6"/>
                </a:solidFill>
                <a:latin typeface="Times New Roman" pitchFamily="18" charset="0"/>
                <a:cs typeface="Times New Roman" pitchFamily="18" charset="0"/>
              </a:rPr>
              <a:t>Histone</a:t>
            </a:r>
            <a:r>
              <a:rPr lang="en-US" sz="2800" b="1" dirty="0" smtClean="0">
                <a:solidFill>
                  <a:schemeClr val="accent6"/>
                </a:solidFill>
                <a:latin typeface="Times New Roman" pitchFamily="18" charset="0"/>
                <a:cs typeface="Times New Roman" pitchFamily="18" charset="0"/>
              </a:rPr>
              <a:t> variants alter </a:t>
            </a:r>
            <a:r>
              <a:rPr lang="en-US" sz="2800" b="1" dirty="0" err="1" smtClean="0">
                <a:solidFill>
                  <a:schemeClr val="accent6"/>
                </a:solidFill>
                <a:latin typeface="Times New Roman" pitchFamily="18" charset="0"/>
                <a:cs typeface="Times New Roman" pitchFamily="18" charset="0"/>
              </a:rPr>
              <a:t>nucleosome</a:t>
            </a:r>
            <a:r>
              <a:rPr lang="en-US" sz="2800" b="1" dirty="0" smtClean="0">
                <a:solidFill>
                  <a:schemeClr val="accent6"/>
                </a:solidFill>
                <a:latin typeface="Times New Roman" pitchFamily="18" charset="0"/>
                <a:cs typeface="Times New Roman" pitchFamily="18" charset="0"/>
              </a:rPr>
              <a:t> function</a:t>
            </a:r>
            <a:endParaRPr lang="en-US" sz="2800" b="1" dirty="0">
              <a:solidFill>
                <a:schemeClr val="accent6"/>
              </a:solidFill>
              <a:latin typeface="Times New Roman" pitchFamily="18" charset="0"/>
              <a:cs typeface="Times New Roman" pitchFamily="18"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07_Figure33"/>
          <p:cNvPicPr>
            <a:picLocks noChangeAspect="1" noChangeArrowheads="1"/>
          </p:cNvPicPr>
          <p:nvPr/>
        </p:nvPicPr>
        <p:blipFill>
          <a:blip r:embed="rId2" cstate="print"/>
          <a:srcRect/>
          <a:stretch>
            <a:fillRect/>
          </a:stretch>
        </p:blipFill>
        <p:spPr bwMode="auto">
          <a:xfrm>
            <a:off x="228600" y="1524000"/>
            <a:ext cx="8548687" cy="2925763"/>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152400" y="457200"/>
            <a:ext cx="8839200" cy="457200"/>
          </a:xfrm>
          <a:prstGeom prst="rect">
            <a:avLst/>
          </a:prstGeom>
          <a:noFill/>
          <a:ln w="9525">
            <a:noFill/>
            <a:miter lim="800000"/>
            <a:headEnd/>
            <a:tailEnd/>
          </a:ln>
          <a:effectLst/>
        </p:spPr>
        <p:txBody>
          <a:bodyPr>
            <a:spAutoFit/>
          </a:bodyPr>
          <a:lstStyle/>
          <a:p>
            <a:pPr>
              <a:spcBef>
                <a:spcPct val="50000"/>
              </a:spcBef>
            </a:pPr>
            <a:endParaRPr lang="en-US">
              <a:latin typeface="Arial" charset="0"/>
            </a:endParaRPr>
          </a:p>
        </p:txBody>
      </p:sp>
      <p:sp>
        <p:nvSpPr>
          <p:cNvPr id="18437" name="Text Box 5"/>
          <p:cNvSpPr txBox="1">
            <a:spLocks noChangeArrowheads="1"/>
          </p:cNvSpPr>
          <p:nvPr/>
        </p:nvSpPr>
        <p:spPr bwMode="auto">
          <a:xfrm>
            <a:off x="228600" y="0"/>
            <a:ext cx="8686800" cy="830997"/>
          </a:xfrm>
          <a:prstGeom prst="rect">
            <a:avLst/>
          </a:prstGeom>
          <a:noFill/>
          <a:ln w="9525">
            <a:noFill/>
            <a:miter lim="800000"/>
            <a:headEnd/>
            <a:tailEnd/>
          </a:ln>
          <a:effectLst/>
        </p:spPr>
        <p:txBody>
          <a:bodyPr>
            <a:spAutoFit/>
          </a:bodyPr>
          <a:lstStyle/>
          <a:p>
            <a:pPr>
              <a:spcBef>
                <a:spcPct val="50000"/>
              </a:spcBef>
            </a:pPr>
            <a:r>
              <a:rPr lang="en-US" b="1" dirty="0">
                <a:solidFill>
                  <a:schemeClr val="accent2"/>
                </a:solidFill>
                <a:latin typeface="Times New Roman" pitchFamily="18" charset="0"/>
                <a:cs typeface="Times New Roman" pitchFamily="18" charset="0"/>
              </a:rPr>
              <a:t>The Chromatin in </a:t>
            </a:r>
            <a:r>
              <a:rPr lang="en-US" b="1" dirty="0" err="1">
                <a:solidFill>
                  <a:schemeClr val="accent2"/>
                </a:solidFill>
                <a:latin typeface="Times New Roman" pitchFamily="18" charset="0"/>
                <a:cs typeface="Times New Roman" pitchFamily="18" charset="0"/>
              </a:rPr>
              <a:t>centromeres</a:t>
            </a:r>
            <a:r>
              <a:rPr lang="en-US" b="1" dirty="0">
                <a:solidFill>
                  <a:schemeClr val="accent2"/>
                </a:solidFill>
                <a:latin typeface="Times New Roman" pitchFamily="18" charset="0"/>
                <a:cs typeface="Times New Roman" pitchFamily="18" charset="0"/>
              </a:rPr>
              <a:t> reveals how </a:t>
            </a:r>
            <a:r>
              <a:rPr lang="en-US" b="1" dirty="0" err="1">
                <a:solidFill>
                  <a:schemeClr val="accent2"/>
                </a:solidFill>
                <a:latin typeface="Times New Roman" pitchFamily="18" charset="0"/>
                <a:cs typeface="Times New Roman" pitchFamily="18" charset="0"/>
              </a:rPr>
              <a:t>histone</a:t>
            </a:r>
            <a:r>
              <a:rPr lang="en-US" b="1" dirty="0">
                <a:solidFill>
                  <a:schemeClr val="accent2"/>
                </a:solidFill>
                <a:latin typeface="Times New Roman" pitchFamily="18" charset="0"/>
                <a:cs typeface="Times New Roman" pitchFamily="18" charset="0"/>
              </a:rPr>
              <a:t> variants can create special structures</a:t>
            </a:r>
          </a:p>
        </p:txBody>
      </p:sp>
      <p:pic>
        <p:nvPicPr>
          <p:cNvPr id="18438" name="Picture 6" descr="figure 4-48"/>
          <p:cNvPicPr>
            <a:picLocks noChangeAspect="1" noChangeArrowheads="1"/>
          </p:cNvPicPr>
          <p:nvPr/>
        </p:nvPicPr>
        <p:blipFill>
          <a:blip r:embed="rId3" cstate="print"/>
          <a:srcRect/>
          <a:stretch>
            <a:fillRect/>
          </a:stretch>
        </p:blipFill>
        <p:spPr bwMode="auto">
          <a:xfrm>
            <a:off x="304800" y="838200"/>
            <a:ext cx="5410200" cy="3354324"/>
          </a:xfrm>
          <a:prstGeom prst="rect">
            <a:avLst/>
          </a:prstGeom>
          <a:noFill/>
        </p:spPr>
      </p:pic>
      <p:sp>
        <p:nvSpPr>
          <p:cNvPr id="18439" name="Text Box 7"/>
          <p:cNvSpPr txBox="1">
            <a:spLocks noChangeArrowheads="1"/>
          </p:cNvSpPr>
          <p:nvPr/>
        </p:nvSpPr>
        <p:spPr bwMode="auto">
          <a:xfrm>
            <a:off x="3352800" y="1295400"/>
            <a:ext cx="1447800" cy="457200"/>
          </a:xfrm>
          <a:prstGeom prst="rect">
            <a:avLst/>
          </a:prstGeom>
          <a:noFill/>
          <a:ln w="9525">
            <a:noFill/>
            <a:miter lim="800000"/>
            <a:headEnd/>
            <a:tailEnd/>
          </a:ln>
          <a:effectLst/>
        </p:spPr>
        <p:txBody>
          <a:bodyPr>
            <a:spAutoFit/>
          </a:bodyPr>
          <a:lstStyle/>
          <a:p>
            <a:pPr>
              <a:spcBef>
                <a:spcPct val="50000"/>
              </a:spcBef>
            </a:pPr>
            <a:r>
              <a:rPr lang="en-US" dirty="0">
                <a:solidFill>
                  <a:srgbClr val="FF0000"/>
                </a:solidFill>
              </a:rPr>
              <a:t>CENP-A</a:t>
            </a:r>
          </a:p>
        </p:txBody>
      </p:sp>
      <p:pic>
        <p:nvPicPr>
          <p:cNvPr id="6" name="Picture 5" descr="07_Figure12"/>
          <p:cNvPicPr>
            <a:picLocks noChangeAspect="1" noChangeArrowheads="1"/>
          </p:cNvPicPr>
          <p:nvPr/>
        </p:nvPicPr>
        <p:blipFill>
          <a:blip r:embed="rId4" cstate="print"/>
          <a:srcRect/>
          <a:stretch>
            <a:fillRect/>
          </a:stretch>
        </p:blipFill>
        <p:spPr bwMode="auto">
          <a:xfrm>
            <a:off x="3581400" y="4163987"/>
            <a:ext cx="5562600" cy="2694013"/>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9" name="Picture 3" descr="07_Figure34"/>
          <p:cNvPicPr>
            <a:picLocks noChangeAspect="1" noChangeArrowheads="1"/>
          </p:cNvPicPr>
          <p:nvPr/>
        </p:nvPicPr>
        <p:blipFill>
          <a:blip r:embed="rId2" cstate="print"/>
          <a:srcRect/>
          <a:stretch>
            <a:fillRect/>
          </a:stretch>
        </p:blipFill>
        <p:spPr bwMode="auto">
          <a:xfrm>
            <a:off x="1447800" y="1520073"/>
            <a:ext cx="6564312" cy="5337927"/>
          </a:xfrm>
          <a:prstGeom prst="rect">
            <a:avLst/>
          </a:prstGeom>
          <a:noFill/>
        </p:spPr>
      </p:pic>
      <p:sp>
        <p:nvSpPr>
          <p:cNvPr id="5" name="TextBox 4"/>
          <p:cNvSpPr txBox="1"/>
          <p:nvPr/>
        </p:nvSpPr>
        <p:spPr>
          <a:xfrm>
            <a:off x="0" y="0"/>
            <a:ext cx="8915400" cy="584775"/>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REGULATION OF CHROMATIN STRUCTURE</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304800" y="838200"/>
            <a:ext cx="8610600" cy="523220"/>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Interaction of DNA with the </a:t>
            </a:r>
            <a:r>
              <a:rPr lang="en-US" sz="2800" b="1" dirty="0" err="1" smtClean="0">
                <a:solidFill>
                  <a:schemeClr val="accent2"/>
                </a:solidFill>
                <a:latin typeface="Times New Roman" pitchFamily="18" charset="0"/>
                <a:cs typeface="Times New Roman" pitchFamily="18" charset="0"/>
              </a:rPr>
              <a:t>histone</a:t>
            </a:r>
            <a:r>
              <a:rPr lang="en-US" sz="2800" b="1" dirty="0" smtClean="0">
                <a:solidFill>
                  <a:schemeClr val="accent2"/>
                </a:solidFill>
                <a:latin typeface="Times New Roman" pitchFamily="18" charset="0"/>
                <a:cs typeface="Times New Roman" pitchFamily="18" charset="0"/>
              </a:rPr>
              <a:t> core is dynamic</a:t>
            </a:r>
            <a:endParaRPr lang="en-US" sz="2800" b="1" dirty="0">
              <a:solidFill>
                <a:schemeClr val="accent2"/>
              </a:solidFill>
              <a:latin typeface="Times New Roman" pitchFamily="18" charset="0"/>
              <a:cs typeface="Times New Roman"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a:stretch>
            <a:fillRect/>
          </a:stretch>
        </p:blipFill>
        <p:spPr bwMode="auto">
          <a:xfrm>
            <a:off x="1981200" y="304800"/>
            <a:ext cx="5181600" cy="6220855"/>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3" name="Picture 3" descr="07_Figure35"/>
          <p:cNvPicPr>
            <a:picLocks noChangeAspect="1" noChangeArrowheads="1"/>
          </p:cNvPicPr>
          <p:nvPr/>
        </p:nvPicPr>
        <p:blipFill>
          <a:blip r:embed="rId2" cstate="print"/>
          <a:srcRect/>
          <a:stretch>
            <a:fillRect/>
          </a:stretch>
        </p:blipFill>
        <p:spPr bwMode="auto">
          <a:xfrm>
            <a:off x="2362200" y="1219200"/>
            <a:ext cx="4572000" cy="5333143"/>
          </a:xfrm>
          <a:prstGeom prst="rect">
            <a:avLst/>
          </a:prstGeom>
          <a:noFill/>
        </p:spPr>
      </p:pic>
      <p:sp>
        <p:nvSpPr>
          <p:cNvPr id="5" name="TextBox 4"/>
          <p:cNvSpPr txBox="1"/>
          <p:nvPr/>
        </p:nvSpPr>
        <p:spPr>
          <a:xfrm>
            <a:off x="0" y="0"/>
            <a:ext cx="8839200" cy="954107"/>
          </a:xfrm>
          <a:prstGeom prst="rect">
            <a:avLst/>
          </a:prstGeom>
          <a:noFill/>
        </p:spPr>
        <p:txBody>
          <a:bodyPr wrap="square" rtlCol="0">
            <a:spAutoFit/>
          </a:bodyPr>
          <a:lstStyle/>
          <a:p>
            <a:r>
              <a:rPr lang="en-US" sz="2800" b="1" dirty="0" err="1" smtClean="0">
                <a:solidFill>
                  <a:schemeClr val="accent2"/>
                </a:solidFill>
                <a:latin typeface="Times New Roman" pitchFamily="18" charset="0"/>
                <a:cs typeface="Times New Roman" pitchFamily="18" charset="0"/>
              </a:rPr>
              <a:t>Nucleosome</a:t>
            </a:r>
            <a:r>
              <a:rPr lang="en-US" sz="2800" b="1" dirty="0" smtClean="0">
                <a:solidFill>
                  <a:schemeClr val="accent2"/>
                </a:solidFill>
                <a:latin typeface="Times New Roman" pitchFamily="18" charset="0"/>
                <a:cs typeface="Times New Roman" pitchFamily="18" charset="0"/>
              </a:rPr>
              <a:t>-remodeling complexes facilitate </a:t>
            </a:r>
            <a:r>
              <a:rPr lang="en-US" sz="2800" b="1" dirty="0" err="1" smtClean="0">
                <a:solidFill>
                  <a:schemeClr val="accent2"/>
                </a:solidFill>
                <a:latin typeface="Times New Roman" pitchFamily="18" charset="0"/>
                <a:cs typeface="Times New Roman" pitchFamily="18" charset="0"/>
              </a:rPr>
              <a:t>nucleosome</a:t>
            </a:r>
            <a:r>
              <a:rPr lang="en-US" sz="2800" b="1" dirty="0" smtClean="0">
                <a:solidFill>
                  <a:schemeClr val="accent2"/>
                </a:solidFill>
                <a:latin typeface="Times New Roman" pitchFamily="18" charset="0"/>
                <a:cs typeface="Times New Roman" pitchFamily="18" charset="0"/>
              </a:rPr>
              <a:t> movement</a:t>
            </a:r>
            <a:endParaRPr lang="en-US" sz="2800" b="1" dirty="0">
              <a:solidFill>
                <a:schemeClr val="accent2"/>
              </a:solidFill>
              <a:latin typeface="Times New Roman" pitchFamily="18" charset="0"/>
              <a:cs typeface="Times New Roman" pitchFamily="18"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5" name="Picture 3" descr="07_Figure36"/>
          <p:cNvPicPr>
            <a:picLocks noChangeAspect="1" noChangeArrowheads="1"/>
          </p:cNvPicPr>
          <p:nvPr/>
        </p:nvPicPr>
        <p:blipFill>
          <a:blip r:embed="rId2" cstate="print"/>
          <a:srcRect/>
          <a:stretch>
            <a:fillRect/>
          </a:stretch>
        </p:blipFill>
        <p:spPr bwMode="auto">
          <a:xfrm>
            <a:off x="4038600" y="273050"/>
            <a:ext cx="4451350" cy="6584950"/>
          </a:xfrm>
          <a:prstGeom prst="rect">
            <a:avLst/>
          </a:prstGeom>
          <a:noFill/>
        </p:spPr>
      </p:pic>
      <p:sp>
        <p:nvSpPr>
          <p:cNvPr id="5" name="TextBox 4"/>
          <p:cNvSpPr txBox="1"/>
          <p:nvPr/>
        </p:nvSpPr>
        <p:spPr>
          <a:xfrm>
            <a:off x="0" y="381001"/>
            <a:ext cx="3810000" cy="1200329"/>
          </a:xfrm>
          <a:prstGeom prst="rect">
            <a:avLst/>
          </a:prstGeom>
          <a:noFill/>
        </p:spPr>
        <p:txBody>
          <a:bodyPr wrap="square" rtlCol="0">
            <a:spAutoFit/>
          </a:bodyPr>
          <a:lstStyle/>
          <a:p>
            <a:r>
              <a:rPr lang="en-US" b="1" dirty="0" err="1" smtClean="0">
                <a:latin typeface="Times New Roman" pitchFamily="18" charset="0"/>
                <a:cs typeface="Times New Roman" pitchFamily="18" charset="0"/>
              </a:rPr>
              <a:t>Nucleosomal</a:t>
            </a:r>
            <a:r>
              <a:rPr lang="en-US" b="1" dirty="0" smtClean="0">
                <a:latin typeface="Times New Roman" pitchFamily="18" charset="0"/>
                <a:cs typeface="Times New Roman" pitchFamily="18" charset="0"/>
              </a:rPr>
              <a:t> DNA sliding catalyzed by </a:t>
            </a:r>
            <a:r>
              <a:rPr lang="en-US" b="1" dirty="0" err="1" smtClean="0">
                <a:latin typeface="Times New Roman" pitchFamily="18" charset="0"/>
                <a:cs typeface="Times New Roman" pitchFamily="18" charset="0"/>
              </a:rPr>
              <a:t>nucleosome</a:t>
            </a:r>
            <a:r>
              <a:rPr lang="en-US" b="1" dirty="0" smtClean="0">
                <a:latin typeface="Times New Roman" pitchFamily="18" charset="0"/>
                <a:cs typeface="Times New Roman" pitchFamily="18" charset="0"/>
              </a:rPr>
              <a:t> –remodeling complexes</a:t>
            </a:r>
            <a:endParaRPr lang="en-US" b="1" dirty="0">
              <a:latin typeface="Times New Roman" pitchFamily="18" charset="0"/>
              <a:cs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07_Figure01"/>
          <p:cNvPicPr>
            <a:picLocks noChangeAspect="1" noChangeArrowheads="1"/>
          </p:cNvPicPr>
          <p:nvPr/>
        </p:nvPicPr>
        <p:blipFill>
          <a:blip r:embed="rId2" cstate="print"/>
          <a:srcRect/>
          <a:stretch>
            <a:fillRect/>
          </a:stretch>
        </p:blipFill>
        <p:spPr bwMode="auto">
          <a:xfrm>
            <a:off x="4114800" y="609542"/>
            <a:ext cx="4038600" cy="6248458"/>
          </a:xfrm>
          <a:prstGeom prst="rect">
            <a:avLst/>
          </a:prstGeom>
          <a:noFill/>
        </p:spPr>
      </p:pic>
      <p:sp>
        <p:nvSpPr>
          <p:cNvPr id="6" name="TextBox 5"/>
          <p:cNvSpPr txBox="1"/>
          <p:nvPr/>
        </p:nvSpPr>
        <p:spPr>
          <a:xfrm>
            <a:off x="0" y="0"/>
            <a:ext cx="9144000" cy="954107"/>
          </a:xfrm>
          <a:prstGeom prst="rect">
            <a:avLst/>
          </a:prstGeom>
          <a:noFill/>
        </p:spPr>
        <p:txBody>
          <a:bodyPr wrap="square" rtlCol="0">
            <a:spAutoFit/>
          </a:bodyPr>
          <a:lstStyle/>
          <a:p>
            <a:r>
              <a:rPr lang="en-US" sz="2800" b="1" dirty="0" smtClean="0">
                <a:solidFill>
                  <a:schemeClr val="accent6"/>
                </a:solidFill>
                <a:latin typeface="Times New Roman" pitchFamily="18" charset="0"/>
                <a:cs typeface="Times New Roman" pitchFamily="18" charset="0"/>
              </a:rPr>
              <a:t>Every cell maintains a characteristic number of chromosomes</a:t>
            </a:r>
            <a:endParaRPr lang="en-US" sz="2800" b="1" dirty="0">
              <a:solidFill>
                <a:schemeClr val="accent6"/>
              </a:solidFill>
              <a:latin typeface="Times New Roman" pitchFamily="18" charset="0"/>
              <a:cs typeface="Times New Roman"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07_Table06"/>
          <p:cNvPicPr>
            <a:picLocks noChangeAspect="1" noChangeArrowheads="1"/>
          </p:cNvPicPr>
          <p:nvPr/>
        </p:nvPicPr>
        <p:blipFill>
          <a:blip r:embed="rId2" cstate="print"/>
          <a:srcRect/>
          <a:stretch>
            <a:fillRect/>
          </a:stretch>
        </p:blipFill>
        <p:spPr bwMode="auto">
          <a:xfrm>
            <a:off x="304800" y="533400"/>
            <a:ext cx="8548687" cy="2255837"/>
          </a:xfrm>
          <a:prstGeom prst="rect">
            <a:avLst/>
          </a:prstGeom>
          <a:noFill/>
        </p:spPr>
      </p:pic>
      <p:pic>
        <p:nvPicPr>
          <p:cNvPr id="3" name="Picture 3" descr="07_Figure35"/>
          <p:cNvPicPr>
            <a:picLocks noChangeAspect="1" noChangeArrowheads="1"/>
          </p:cNvPicPr>
          <p:nvPr/>
        </p:nvPicPr>
        <p:blipFill>
          <a:blip r:embed="rId3" cstate="print"/>
          <a:srcRect/>
          <a:stretch>
            <a:fillRect/>
          </a:stretch>
        </p:blipFill>
        <p:spPr bwMode="auto">
          <a:xfrm>
            <a:off x="5105400" y="2895600"/>
            <a:ext cx="2939615" cy="342900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3" descr="07_Figure37"/>
          <p:cNvPicPr>
            <a:picLocks noChangeAspect="1" noChangeArrowheads="1"/>
          </p:cNvPicPr>
          <p:nvPr/>
        </p:nvPicPr>
        <p:blipFill>
          <a:blip r:embed="rId2" cstate="print"/>
          <a:srcRect/>
          <a:stretch>
            <a:fillRect/>
          </a:stretch>
        </p:blipFill>
        <p:spPr bwMode="auto">
          <a:xfrm>
            <a:off x="4267200" y="762000"/>
            <a:ext cx="4038600" cy="6109450"/>
          </a:xfrm>
          <a:prstGeom prst="rect">
            <a:avLst/>
          </a:prstGeom>
          <a:noFill/>
        </p:spPr>
      </p:pic>
      <p:sp>
        <p:nvSpPr>
          <p:cNvPr id="5" name="TextBox 4"/>
          <p:cNvSpPr txBox="1"/>
          <p:nvPr/>
        </p:nvSpPr>
        <p:spPr>
          <a:xfrm>
            <a:off x="381000" y="1600200"/>
            <a:ext cx="3810000" cy="1200329"/>
          </a:xfrm>
          <a:prstGeom prst="rect">
            <a:avLst/>
          </a:prstGeom>
          <a:noFill/>
        </p:spPr>
        <p:txBody>
          <a:bodyPr wrap="square" rtlCol="0">
            <a:spAutoFit/>
          </a:bodyPr>
          <a:lstStyle/>
          <a:p>
            <a:r>
              <a:rPr lang="en-US" b="1" dirty="0" smtClean="0">
                <a:latin typeface="Times New Roman" pitchFamily="18" charset="0"/>
                <a:cs typeface="Times New Roman" pitchFamily="18" charset="0"/>
              </a:rPr>
              <a:t>DNA-binding protein-dependent </a:t>
            </a:r>
            <a:r>
              <a:rPr lang="en-US" b="1" dirty="0" err="1" smtClean="0">
                <a:latin typeface="Times New Roman" pitchFamily="18" charset="0"/>
                <a:cs typeface="Times New Roman" pitchFamily="18" charset="0"/>
              </a:rPr>
              <a:t>nucleosome</a:t>
            </a:r>
            <a:r>
              <a:rPr lang="en-US" b="1" dirty="0" smtClean="0">
                <a:latin typeface="Times New Roman" pitchFamily="18" charset="0"/>
                <a:cs typeface="Times New Roman" pitchFamily="18" charset="0"/>
              </a:rPr>
              <a:t> positioning</a:t>
            </a:r>
            <a:endParaRPr lang="en-US" b="1" dirty="0">
              <a:latin typeface="Times New Roman" pitchFamily="18" charset="0"/>
              <a:cs typeface="Times New Roman" pitchFamily="18" charset="0"/>
            </a:endParaRPr>
          </a:p>
        </p:txBody>
      </p:sp>
      <p:sp>
        <p:nvSpPr>
          <p:cNvPr id="6" name="TextBox 5"/>
          <p:cNvSpPr txBox="1"/>
          <p:nvPr/>
        </p:nvSpPr>
        <p:spPr>
          <a:xfrm>
            <a:off x="0" y="0"/>
            <a:ext cx="8915400" cy="954107"/>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Some </a:t>
            </a:r>
            <a:r>
              <a:rPr lang="en-US" sz="2800" b="1" dirty="0" err="1" smtClean="0">
                <a:solidFill>
                  <a:schemeClr val="accent2"/>
                </a:solidFill>
                <a:latin typeface="Times New Roman" pitchFamily="18" charset="0"/>
                <a:cs typeface="Times New Roman" pitchFamily="18" charset="0"/>
              </a:rPr>
              <a:t>nucleosomes</a:t>
            </a:r>
            <a:r>
              <a:rPr lang="en-US" sz="2800" b="1" dirty="0" smtClean="0">
                <a:solidFill>
                  <a:schemeClr val="accent2"/>
                </a:solidFill>
                <a:latin typeface="Times New Roman" pitchFamily="18" charset="0"/>
                <a:cs typeface="Times New Roman" pitchFamily="18" charset="0"/>
              </a:rPr>
              <a:t> are found in specific positions: </a:t>
            </a:r>
            <a:r>
              <a:rPr lang="en-US" sz="2800" b="1" dirty="0" err="1" smtClean="0">
                <a:solidFill>
                  <a:schemeClr val="accent2"/>
                </a:solidFill>
                <a:latin typeface="Times New Roman" pitchFamily="18" charset="0"/>
                <a:cs typeface="Times New Roman" pitchFamily="18" charset="0"/>
              </a:rPr>
              <a:t>nucleosome</a:t>
            </a:r>
            <a:r>
              <a:rPr lang="en-US" sz="2800" b="1" dirty="0" smtClean="0">
                <a:solidFill>
                  <a:schemeClr val="accent2"/>
                </a:solidFill>
                <a:latin typeface="Times New Roman" pitchFamily="18" charset="0"/>
                <a:cs typeface="Times New Roman" pitchFamily="18" charset="0"/>
              </a:rPr>
              <a:t> positioning</a:t>
            </a:r>
            <a:endParaRPr lang="en-US" sz="2800" b="1" dirty="0">
              <a:solidFill>
                <a:schemeClr val="accent2"/>
              </a:solidFill>
              <a:latin typeface="Times New Roman" pitchFamily="18" charset="0"/>
              <a:cs typeface="Times New Roman" pitchFamily="18"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5" name="Picture 3" descr="07_Figure38"/>
          <p:cNvPicPr>
            <a:picLocks noChangeAspect="1" noChangeArrowheads="1"/>
          </p:cNvPicPr>
          <p:nvPr/>
        </p:nvPicPr>
        <p:blipFill>
          <a:blip r:embed="rId2" cstate="print"/>
          <a:srcRect/>
          <a:stretch>
            <a:fillRect/>
          </a:stretch>
        </p:blipFill>
        <p:spPr bwMode="auto">
          <a:xfrm>
            <a:off x="0" y="1371600"/>
            <a:ext cx="8548687" cy="4902200"/>
          </a:xfrm>
          <a:prstGeom prst="rect">
            <a:avLst/>
          </a:prstGeom>
          <a:noFill/>
        </p:spPr>
      </p:pic>
      <p:sp>
        <p:nvSpPr>
          <p:cNvPr id="5" name="TextBox 4"/>
          <p:cNvSpPr txBox="1"/>
          <p:nvPr/>
        </p:nvSpPr>
        <p:spPr>
          <a:xfrm>
            <a:off x="0" y="152400"/>
            <a:ext cx="8839200" cy="461665"/>
          </a:xfrm>
          <a:prstGeom prst="rect">
            <a:avLst/>
          </a:prstGeom>
          <a:noFill/>
        </p:spPr>
        <p:txBody>
          <a:bodyPr wrap="square" rtlCol="0">
            <a:spAutoFit/>
          </a:bodyPr>
          <a:lstStyle/>
          <a:p>
            <a:r>
              <a:rPr lang="en-US" b="1" dirty="0" smtClean="0">
                <a:latin typeface="Times New Roman" pitchFamily="18" charset="0"/>
                <a:cs typeface="Times New Roman" pitchFamily="18" charset="0"/>
              </a:rPr>
              <a:t>Particular DNA sequences have a high affinity for the </a:t>
            </a:r>
            <a:r>
              <a:rPr lang="en-US" b="1" dirty="0" err="1" smtClean="0">
                <a:latin typeface="Times New Roman" pitchFamily="18" charset="0"/>
                <a:cs typeface="Times New Roman" pitchFamily="18" charset="0"/>
              </a:rPr>
              <a:t>nucleosome</a:t>
            </a:r>
            <a:endParaRPr lang="en-US" b="1" dirty="0">
              <a:latin typeface="Times New Roman" pitchFamily="18" charset="0"/>
              <a:cs typeface="Times New Roman"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a:stretch>
            <a:fillRect/>
          </a:stretch>
        </p:blipFill>
        <p:spPr bwMode="auto">
          <a:xfrm>
            <a:off x="1981200" y="304800"/>
            <a:ext cx="5181600" cy="6220855"/>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9" name="Picture 3" descr="07_Figure39"/>
          <p:cNvPicPr>
            <a:picLocks noChangeAspect="1" noChangeArrowheads="1"/>
          </p:cNvPicPr>
          <p:nvPr/>
        </p:nvPicPr>
        <p:blipFill>
          <a:blip r:embed="rId2" cstate="print"/>
          <a:srcRect/>
          <a:stretch>
            <a:fillRect/>
          </a:stretch>
        </p:blipFill>
        <p:spPr bwMode="auto">
          <a:xfrm>
            <a:off x="1371600" y="1295400"/>
            <a:ext cx="6477000" cy="5348143"/>
          </a:xfrm>
          <a:prstGeom prst="rect">
            <a:avLst/>
          </a:prstGeom>
          <a:noFill/>
        </p:spPr>
      </p:pic>
      <p:sp>
        <p:nvSpPr>
          <p:cNvPr id="5" name="TextBox 4"/>
          <p:cNvSpPr txBox="1"/>
          <p:nvPr/>
        </p:nvSpPr>
        <p:spPr>
          <a:xfrm>
            <a:off x="0" y="0"/>
            <a:ext cx="8915400" cy="954107"/>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Modification of the N-terminal tails of the </a:t>
            </a:r>
            <a:r>
              <a:rPr lang="en-US" sz="2800" b="1" dirty="0" err="1" smtClean="0">
                <a:solidFill>
                  <a:schemeClr val="accent2"/>
                </a:solidFill>
                <a:latin typeface="Times New Roman" pitchFamily="18" charset="0"/>
                <a:cs typeface="Times New Roman" pitchFamily="18" charset="0"/>
              </a:rPr>
              <a:t>histones</a:t>
            </a:r>
            <a:r>
              <a:rPr lang="en-US" sz="2800" b="1" dirty="0" smtClean="0">
                <a:solidFill>
                  <a:schemeClr val="accent2"/>
                </a:solidFill>
                <a:latin typeface="Times New Roman" pitchFamily="18" charset="0"/>
                <a:cs typeface="Times New Roman" pitchFamily="18" charset="0"/>
              </a:rPr>
              <a:t> alters chromatin accessibility</a:t>
            </a:r>
            <a:endParaRPr lang="en-US" sz="2800" b="1" dirty="0">
              <a:solidFill>
                <a:schemeClr val="accent2"/>
              </a:solidFill>
              <a:latin typeface="Times New Roman" pitchFamily="18" charset="0"/>
              <a:cs typeface="Times New Roman"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07_Table07"/>
          <p:cNvPicPr>
            <a:picLocks noChangeAspect="1" noChangeArrowheads="1"/>
          </p:cNvPicPr>
          <p:nvPr/>
        </p:nvPicPr>
        <p:blipFill>
          <a:blip r:embed="rId2" cstate="print"/>
          <a:srcRect/>
          <a:stretch>
            <a:fillRect/>
          </a:stretch>
        </p:blipFill>
        <p:spPr bwMode="auto">
          <a:xfrm>
            <a:off x="1447800" y="-1"/>
            <a:ext cx="6324600" cy="6525039"/>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3" name="Picture 3" descr="07_Figure40"/>
          <p:cNvPicPr>
            <a:picLocks noChangeAspect="1" noChangeArrowheads="1"/>
          </p:cNvPicPr>
          <p:nvPr/>
        </p:nvPicPr>
        <p:blipFill>
          <a:blip r:embed="rId2" cstate="print"/>
          <a:srcRect/>
          <a:stretch>
            <a:fillRect/>
          </a:stretch>
        </p:blipFill>
        <p:spPr bwMode="auto">
          <a:xfrm>
            <a:off x="914399" y="2209800"/>
            <a:ext cx="7512483" cy="4419600"/>
          </a:xfrm>
          <a:prstGeom prst="rect">
            <a:avLst/>
          </a:prstGeom>
          <a:noFill/>
        </p:spPr>
      </p:pic>
      <p:sp>
        <p:nvSpPr>
          <p:cNvPr id="5" name="Text Box 2"/>
          <p:cNvSpPr txBox="1">
            <a:spLocks noChangeArrowheads="1"/>
          </p:cNvSpPr>
          <p:nvPr/>
        </p:nvSpPr>
        <p:spPr bwMode="auto">
          <a:xfrm>
            <a:off x="228600" y="0"/>
            <a:ext cx="8534400" cy="2123658"/>
          </a:xfrm>
          <a:prstGeom prst="rect">
            <a:avLst/>
          </a:prstGeom>
          <a:noFill/>
          <a:ln w="9525">
            <a:noFill/>
            <a:miter lim="800000"/>
            <a:headEnd/>
            <a:tailEnd/>
          </a:ln>
          <a:effectLst/>
        </p:spPr>
        <p:txBody>
          <a:bodyPr>
            <a:spAutoFit/>
          </a:bodyPr>
          <a:lstStyle/>
          <a:p>
            <a:pPr eaLnBrk="0" hangingPunct="0">
              <a:spcBef>
                <a:spcPct val="50000"/>
              </a:spcBef>
            </a:pPr>
            <a:r>
              <a:rPr lang="en-US" b="1" dirty="0">
                <a:solidFill>
                  <a:schemeClr val="accent2"/>
                </a:solidFill>
                <a:latin typeface="Times New Roman" pitchFamily="18" charset="0"/>
                <a:cs typeface="Times New Roman" pitchFamily="18" charset="0"/>
              </a:rPr>
              <a:t>The covalent modifications and the </a:t>
            </a:r>
            <a:r>
              <a:rPr lang="en-US" b="1" dirty="0" err="1">
                <a:solidFill>
                  <a:schemeClr val="accent2"/>
                </a:solidFill>
                <a:latin typeface="Times New Roman" pitchFamily="18" charset="0"/>
                <a:cs typeface="Times New Roman" pitchFamily="18" charset="0"/>
              </a:rPr>
              <a:t>histone</a:t>
            </a:r>
            <a:r>
              <a:rPr lang="en-US" b="1" dirty="0">
                <a:solidFill>
                  <a:schemeClr val="accent2"/>
                </a:solidFill>
                <a:latin typeface="Times New Roman" pitchFamily="18" charset="0"/>
                <a:cs typeface="Times New Roman" pitchFamily="18" charset="0"/>
              </a:rPr>
              <a:t> variants act in concert to produce a “</a:t>
            </a:r>
            <a:r>
              <a:rPr lang="en-US" b="1" dirty="0" err="1">
                <a:solidFill>
                  <a:schemeClr val="accent2"/>
                </a:solidFill>
                <a:latin typeface="Times New Roman" pitchFamily="18" charset="0"/>
                <a:cs typeface="Times New Roman" pitchFamily="18" charset="0"/>
              </a:rPr>
              <a:t>histone</a:t>
            </a:r>
            <a:r>
              <a:rPr lang="en-US" b="1" dirty="0">
                <a:solidFill>
                  <a:schemeClr val="accent2"/>
                </a:solidFill>
                <a:latin typeface="Times New Roman" pitchFamily="18" charset="0"/>
                <a:cs typeface="Times New Roman" pitchFamily="18" charset="0"/>
              </a:rPr>
              <a:t> code” that help to determine biological </a:t>
            </a:r>
            <a:r>
              <a:rPr lang="en-US" b="1" dirty="0" smtClean="0">
                <a:solidFill>
                  <a:schemeClr val="accent2"/>
                </a:solidFill>
                <a:latin typeface="Times New Roman" pitchFamily="18" charset="0"/>
                <a:cs typeface="Times New Roman" pitchFamily="18" charset="0"/>
              </a:rPr>
              <a:t>function</a:t>
            </a:r>
          </a:p>
          <a:p>
            <a:pPr eaLnBrk="0" hangingPunct="0">
              <a:spcBef>
                <a:spcPct val="50000"/>
              </a:spcBef>
            </a:pPr>
            <a:r>
              <a:rPr lang="en-US" b="1" dirty="0" smtClean="0">
                <a:solidFill>
                  <a:schemeClr val="accent2"/>
                </a:solidFill>
                <a:latin typeface="Times New Roman" pitchFamily="18" charset="0"/>
                <a:cs typeface="Times New Roman" pitchFamily="18" charset="0"/>
              </a:rPr>
              <a:t>Protein domains in </a:t>
            </a:r>
            <a:r>
              <a:rPr lang="en-US" b="1" dirty="0" err="1" smtClean="0">
                <a:solidFill>
                  <a:schemeClr val="accent2"/>
                </a:solidFill>
                <a:latin typeface="Times New Roman" pitchFamily="18" charset="0"/>
                <a:cs typeface="Times New Roman" pitchFamily="18" charset="0"/>
              </a:rPr>
              <a:t>nucleosome</a:t>
            </a:r>
            <a:r>
              <a:rPr lang="en-US" b="1" dirty="0" smtClean="0">
                <a:solidFill>
                  <a:schemeClr val="accent2"/>
                </a:solidFill>
                <a:latin typeface="Times New Roman" pitchFamily="18" charset="0"/>
                <a:cs typeface="Times New Roman" pitchFamily="18" charset="0"/>
              </a:rPr>
              <a:t>-remodeling and –modifying complexes recognize modified </a:t>
            </a:r>
            <a:r>
              <a:rPr lang="en-US" b="1" dirty="0" err="1" smtClean="0">
                <a:solidFill>
                  <a:schemeClr val="accent2"/>
                </a:solidFill>
                <a:latin typeface="Times New Roman" pitchFamily="18" charset="0"/>
                <a:cs typeface="Times New Roman" pitchFamily="18" charset="0"/>
              </a:rPr>
              <a:t>histones</a:t>
            </a:r>
            <a:endParaRPr lang="en-US" b="1" dirty="0">
              <a:solidFill>
                <a:schemeClr val="accent2"/>
              </a:solidFill>
              <a:latin typeface="Times New Roman" pitchFamily="18" charset="0"/>
              <a:cs typeface="Times New Roman" pitchFamily="18"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07_Table08"/>
          <p:cNvPicPr>
            <a:picLocks noChangeAspect="1" noChangeArrowheads="1"/>
          </p:cNvPicPr>
          <p:nvPr/>
        </p:nvPicPr>
        <p:blipFill>
          <a:blip r:embed="rId2" cstate="print"/>
          <a:srcRect/>
          <a:stretch>
            <a:fillRect/>
          </a:stretch>
        </p:blipFill>
        <p:spPr bwMode="auto">
          <a:xfrm>
            <a:off x="1143000" y="603250"/>
            <a:ext cx="7267575" cy="6254750"/>
          </a:xfrm>
          <a:prstGeom prst="rect">
            <a:avLst/>
          </a:prstGeom>
          <a:noFill/>
        </p:spPr>
      </p:pic>
      <p:sp>
        <p:nvSpPr>
          <p:cNvPr id="4" name="TextBox 3"/>
          <p:cNvSpPr txBox="1"/>
          <p:nvPr/>
        </p:nvSpPr>
        <p:spPr>
          <a:xfrm>
            <a:off x="0" y="0"/>
            <a:ext cx="9144000" cy="523220"/>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Specific enzymes are responsible for </a:t>
            </a:r>
            <a:r>
              <a:rPr lang="en-US" sz="2800" b="1" dirty="0" err="1" smtClean="0">
                <a:solidFill>
                  <a:schemeClr val="accent2"/>
                </a:solidFill>
                <a:latin typeface="Times New Roman" pitchFamily="18" charset="0"/>
                <a:cs typeface="Times New Roman" pitchFamily="18" charset="0"/>
              </a:rPr>
              <a:t>histone</a:t>
            </a:r>
            <a:r>
              <a:rPr lang="en-US" sz="2800" b="1" dirty="0" smtClean="0">
                <a:solidFill>
                  <a:schemeClr val="accent2"/>
                </a:solidFill>
                <a:latin typeface="Times New Roman" pitchFamily="18" charset="0"/>
                <a:cs typeface="Times New Roman" pitchFamily="18" charset="0"/>
              </a:rPr>
              <a:t> modification</a:t>
            </a:r>
            <a:endParaRPr lang="en-US" sz="2800" b="1" dirty="0">
              <a:solidFill>
                <a:schemeClr val="accent2"/>
              </a:solidFill>
              <a:latin typeface="Times New Roman" pitchFamily="18" charset="0"/>
              <a:cs typeface="Times New Roman"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7" name="Picture 3" descr="07_Figure41"/>
          <p:cNvPicPr>
            <a:picLocks noChangeAspect="1" noChangeArrowheads="1"/>
          </p:cNvPicPr>
          <p:nvPr/>
        </p:nvPicPr>
        <p:blipFill>
          <a:blip r:embed="rId2" cstate="print"/>
          <a:srcRect/>
          <a:stretch>
            <a:fillRect/>
          </a:stretch>
        </p:blipFill>
        <p:spPr bwMode="auto">
          <a:xfrm>
            <a:off x="5257800" y="0"/>
            <a:ext cx="2994025" cy="6584950"/>
          </a:xfrm>
          <a:prstGeom prst="rect">
            <a:avLst/>
          </a:prstGeom>
          <a:noFill/>
        </p:spPr>
      </p:pic>
      <p:sp>
        <p:nvSpPr>
          <p:cNvPr id="6" name="TextBox 5"/>
          <p:cNvSpPr txBox="1"/>
          <p:nvPr/>
        </p:nvSpPr>
        <p:spPr>
          <a:xfrm>
            <a:off x="0" y="228601"/>
            <a:ext cx="5486400" cy="1384995"/>
          </a:xfrm>
          <a:prstGeom prst="rect">
            <a:avLst/>
          </a:prstGeom>
          <a:noFill/>
        </p:spPr>
        <p:txBody>
          <a:bodyPr wrap="square" rtlCol="0">
            <a:spAutoFit/>
          </a:bodyPr>
          <a:lstStyle/>
          <a:p>
            <a:r>
              <a:rPr lang="en-US" sz="2800" b="1" dirty="0" err="1" smtClean="0">
                <a:solidFill>
                  <a:schemeClr val="accent2"/>
                </a:solidFill>
                <a:latin typeface="Times New Roman" pitchFamily="18" charset="0"/>
                <a:cs typeface="Times New Roman" pitchFamily="18" charset="0"/>
              </a:rPr>
              <a:t>Nucleosome</a:t>
            </a:r>
            <a:r>
              <a:rPr lang="en-US" sz="2800" b="1" dirty="0" smtClean="0">
                <a:solidFill>
                  <a:schemeClr val="accent2"/>
                </a:solidFill>
                <a:latin typeface="Times New Roman" pitchFamily="18" charset="0"/>
                <a:cs typeface="Times New Roman" pitchFamily="18" charset="0"/>
              </a:rPr>
              <a:t> modification and remodeling work together to increase DNA accessibility</a:t>
            </a:r>
            <a:endParaRPr lang="en-US" sz="2800" b="1" dirty="0">
              <a:solidFill>
                <a:schemeClr val="accent2"/>
              </a:solidFill>
              <a:latin typeface="Times New Roman" pitchFamily="18" charset="0"/>
              <a:cs typeface="Times New Roman"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Picture 3" descr="07_Figure42"/>
          <p:cNvPicPr>
            <a:picLocks noChangeAspect="1" noChangeArrowheads="1"/>
          </p:cNvPicPr>
          <p:nvPr/>
        </p:nvPicPr>
        <p:blipFill>
          <a:blip r:embed="rId2" cstate="print"/>
          <a:srcRect/>
          <a:stretch>
            <a:fillRect/>
          </a:stretch>
        </p:blipFill>
        <p:spPr bwMode="auto">
          <a:xfrm>
            <a:off x="2743200" y="1431925"/>
            <a:ext cx="5666769" cy="5426075"/>
          </a:xfrm>
          <a:prstGeom prst="rect">
            <a:avLst/>
          </a:prstGeom>
          <a:noFill/>
        </p:spPr>
      </p:pic>
      <p:sp>
        <p:nvSpPr>
          <p:cNvPr id="5" name="TextBox 4"/>
          <p:cNvSpPr txBox="1"/>
          <p:nvPr/>
        </p:nvSpPr>
        <p:spPr>
          <a:xfrm>
            <a:off x="990600" y="0"/>
            <a:ext cx="6934200" cy="584775"/>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NUCLEOSOME ASSEMBLY</a:t>
            </a:r>
            <a:endParaRPr lang="en-US" sz="3200" b="1" dirty="0">
              <a:solidFill>
                <a:srgbClr val="FF0000"/>
              </a:solidFill>
              <a:latin typeface="Times New Roman" pitchFamily="18" charset="0"/>
              <a:cs typeface="Times New Roman" pitchFamily="18" charset="0"/>
            </a:endParaRPr>
          </a:p>
        </p:txBody>
      </p:sp>
      <p:sp>
        <p:nvSpPr>
          <p:cNvPr id="6" name="TextBox 5"/>
          <p:cNvSpPr txBox="1"/>
          <p:nvPr/>
        </p:nvSpPr>
        <p:spPr>
          <a:xfrm>
            <a:off x="0" y="609600"/>
            <a:ext cx="8915400" cy="954107"/>
          </a:xfrm>
          <a:prstGeom prst="rect">
            <a:avLst/>
          </a:prstGeom>
          <a:noFill/>
        </p:spPr>
        <p:txBody>
          <a:bodyPr wrap="square" rtlCol="0">
            <a:spAutoFit/>
          </a:bodyPr>
          <a:lstStyle/>
          <a:p>
            <a:r>
              <a:rPr lang="en-US" sz="2800" b="1" dirty="0" err="1" smtClean="0">
                <a:solidFill>
                  <a:schemeClr val="accent6"/>
                </a:solidFill>
                <a:latin typeface="Times New Roman" pitchFamily="18" charset="0"/>
                <a:cs typeface="Times New Roman" pitchFamily="18" charset="0"/>
              </a:rPr>
              <a:t>Nucleosomes</a:t>
            </a:r>
            <a:r>
              <a:rPr lang="en-US" sz="2800" b="1" dirty="0" smtClean="0">
                <a:solidFill>
                  <a:schemeClr val="accent6"/>
                </a:solidFill>
                <a:latin typeface="Times New Roman" pitchFamily="18" charset="0"/>
                <a:cs typeface="Times New Roman" pitchFamily="18" charset="0"/>
              </a:rPr>
              <a:t> are assembled immediately after DNA replication</a:t>
            </a:r>
            <a:endParaRPr lang="en-US" sz="2800" b="1" dirty="0">
              <a:solidFill>
                <a:schemeClr val="accent6"/>
              </a:solidFill>
              <a:latin typeface="Times New Roman" pitchFamily="18" charset="0"/>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8839200" cy="523220"/>
          </a:xfrm>
          <a:prstGeom prst="rect">
            <a:avLst/>
          </a:prstGeom>
          <a:noFill/>
        </p:spPr>
        <p:txBody>
          <a:bodyPr wrap="square" rtlCol="0">
            <a:spAutoFit/>
          </a:bodyPr>
          <a:lstStyle/>
          <a:p>
            <a:r>
              <a:rPr lang="en-US" sz="2800" b="1" dirty="0" smtClean="0">
                <a:solidFill>
                  <a:schemeClr val="accent6"/>
                </a:solidFill>
                <a:latin typeface="Times New Roman" pitchFamily="18" charset="0"/>
                <a:cs typeface="Times New Roman" pitchFamily="18" charset="0"/>
              </a:rPr>
              <a:t>Genome size is related to the complexity of the organism</a:t>
            </a:r>
            <a:endParaRPr lang="en-US" sz="2800" b="1" dirty="0">
              <a:solidFill>
                <a:schemeClr val="accent6"/>
              </a:solidFill>
              <a:latin typeface="Times New Roman" pitchFamily="18" charset="0"/>
              <a:cs typeface="Times New Roman" pitchFamily="18" charset="0"/>
            </a:endParaRPr>
          </a:p>
        </p:txBody>
      </p:sp>
      <p:pic>
        <p:nvPicPr>
          <p:cNvPr id="4" name="Picture 3" descr="07_Table02"/>
          <p:cNvPicPr>
            <a:picLocks noChangeAspect="1" noChangeArrowheads="1"/>
          </p:cNvPicPr>
          <p:nvPr/>
        </p:nvPicPr>
        <p:blipFill>
          <a:blip r:embed="rId2" cstate="print"/>
          <a:srcRect/>
          <a:stretch>
            <a:fillRect/>
          </a:stretch>
        </p:blipFill>
        <p:spPr bwMode="auto">
          <a:xfrm>
            <a:off x="685800" y="604838"/>
            <a:ext cx="7769225" cy="6253162"/>
          </a:xfrm>
          <a:prstGeom prst="rect">
            <a:avLst/>
          </a:prstGeom>
          <a:noFill/>
        </p:spPr>
      </p:pic>
      <p:sp>
        <p:nvSpPr>
          <p:cNvPr id="5" name="Rectangle 4"/>
          <p:cNvSpPr/>
          <p:nvPr/>
        </p:nvSpPr>
        <p:spPr bwMode="auto">
          <a:xfrm>
            <a:off x="838200" y="1981200"/>
            <a:ext cx="7772400" cy="152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6" name="Rectangle 5"/>
          <p:cNvSpPr/>
          <p:nvPr/>
        </p:nvSpPr>
        <p:spPr bwMode="auto">
          <a:xfrm>
            <a:off x="685800" y="2971800"/>
            <a:ext cx="7772400" cy="152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8" name="Rectangle 7"/>
          <p:cNvSpPr/>
          <p:nvPr/>
        </p:nvSpPr>
        <p:spPr bwMode="auto">
          <a:xfrm>
            <a:off x="838200" y="4953000"/>
            <a:ext cx="7772400" cy="152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9" name="Rectangle 8"/>
          <p:cNvSpPr/>
          <p:nvPr/>
        </p:nvSpPr>
        <p:spPr bwMode="auto">
          <a:xfrm>
            <a:off x="838200" y="5105400"/>
            <a:ext cx="7772400" cy="152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
        <p:nvSpPr>
          <p:cNvPr id="10" name="Rectangle 9"/>
          <p:cNvSpPr/>
          <p:nvPr/>
        </p:nvSpPr>
        <p:spPr bwMode="auto">
          <a:xfrm>
            <a:off x="838200" y="5638800"/>
            <a:ext cx="7772400" cy="152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a typeface="ＭＳ Ｐゴシック" pitchFamily="-96" charset="-128"/>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4"/>
          <p:cNvSpPr txBox="1">
            <a:spLocks noChangeArrowheads="1"/>
          </p:cNvSpPr>
          <p:nvPr/>
        </p:nvSpPr>
        <p:spPr bwMode="auto">
          <a:xfrm>
            <a:off x="304800" y="228600"/>
            <a:ext cx="8610600" cy="457200"/>
          </a:xfrm>
          <a:prstGeom prst="rect">
            <a:avLst/>
          </a:prstGeom>
          <a:noFill/>
          <a:ln w="9525">
            <a:noFill/>
            <a:miter lim="800000"/>
            <a:headEnd/>
            <a:tailEnd/>
          </a:ln>
          <a:effectLst/>
        </p:spPr>
        <p:txBody>
          <a:bodyPr>
            <a:spAutoFit/>
          </a:bodyPr>
          <a:lstStyle/>
          <a:p>
            <a:pPr>
              <a:spcBef>
                <a:spcPct val="50000"/>
              </a:spcBef>
            </a:pPr>
            <a:r>
              <a:rPr lang="en-US" b="1" dirty="0">
                <a:solidFill>
                  <a:schemeClr val="accent2"/>
                </a:solidFill>
                <a:latin typeface="Times New Roman" pitchFamily="18" charset="0"/>
                <a:cs typeface="Times New Roman" pitchFamily="18" charset="0"/>
              </a:rPr>
              <a:t>Chromatin structures can be directly inherited</a:t>
            </a:r>
          </a:p>
        </p:txBody>
      </p:sp>
      <p:pic>
        <p:nvPicPr>
          <p:cNvPr id="21509" name="Picture 5" descr="figure 4-51"/>
          <p:cNvPicPr>
            <a:picLocks noChangeAspect="1" noChangeArrowheads="1"/>
          </p:cNvPicPr>
          <p:nvPr/>
        </p:nvPicPr>
        <p:blipFill>
          <a:blip r:embed="rId3" cstate="print"/>
          <a:srcRect/>
          <a:stretch>
            <a:fillRect/>
          </a:stretch>
        </p:blipFill>
        <p:spPr bwMode="auto">
          <a:xfrm>
            <a:off x="304800" y="838200"/>
            <a:ext cx="8534400" cy="5572125"/>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5" name="Picture 3" descr="07_Figure43"/>
          <p:cNvPicPr>
            <a:picLocks noChangeAspect="1" noChangeArrowheads="1"/>
          </p:cNvPicPr>
          <p:nvPr/>
        </p:nvPicPr>
        <p:blipFill>
          <a:blip r:embed="rId2" cstate="print"/>
          <a:srcRect/>
          <a:stretch>
            <a:fillRect/>
          </a:stretch>
        </p:blipFill>
        <p:spPr bwMode="auto">
          <a:xfrm>
            <a:off x="685800" y="871745"/>
            <a:ext cx="7772400" cy="5986255"/>
          </a:xfrm>
          <a:prstGeom prst="rect">
            <a:avLst/>
          </a:prstGeom>
          <a:noFill/>
        </p:spPr>
      </p:pic>
      <p:sp>
        <p:nvSpPr>
          <p:cNvPr id="5" name="TextBox 4"/>
          <p:cNvSpPr txBox="1"/>
          <p:nvPr/>
        </p:nvSpPr>
        <p:spPr>
          <a:xfrm>
            <a:off x="0" y="0"/>
            <a:ext cx="8915400" cy="830997"/>
          </a:xfrm>
          <a:prstGeom prst="rect">
            <a:avLst/>
          </a:prstGeom>
          <a:noFill/>
        </p:spPr>
        <p:txBody>
          <a:bodyPr wrap="square" rtlCol="0">
            <a:spAutoFit/>
          </a:bodyPr>
          <a:lstStyle/>
          <a:p>
            <a:r>
              <a:rPr lang="en-US" b="1" dirty="0" smtClean="0">
                <a:latin typeface="Times New Roman" pitchFamily="18" charset="0"/>
                <a:cs typeface="Times New Roman" pitchFamily="18" charset="0"/>
              </a:rPr>
              <a:t>Inheritance of parental H3-H4 tetramers facilitates the inheritance of chromatin states</a:t>
            </a:r>
            <a:endParaRPr lang="en-US" b="1" dirty="0">
              <a:latin typeface="Times New Roman" pitchFamily="18" charset="0"/>
              <a:cs typeface="Times New Roman"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4"/>
          <p:cNvSpPr txBox="1">
            <a:spLocks noChangeArrowheads="1"/>
          </p:cNvSpPr>
          <p:nvPr/>
        </p:nvSpPr>
        <p:spPr bwMode="auto">
          <a:xfrm>
            <a:off x="228600" y="152400"/>
            <a:ext cx="8458200" cy="830997"/>
          </a:xfrm>
          <a:prstGeom prst="rect">
            <a:avLst/>
          </a:prstGeom>
          <a:noFill/>
          <a:ln w="9525">
            <a:noFill/>
            <a:miter lim="800000"/>
            <a:headEnd/>
            <a:tailEnd/>
          </a:ln>
          <a:effectLst/>
        </p:spPr>
        <p:txBody>
          <a:bodyPr>
            <a:spAutoFit/>
          </a:bodyPr>
          <a:lstStyle/>
          <a:p>
            <a:pPr>
              <a:spcBef>
                <a:spcPct val="50000"/>
              </a:spcBef>
            </a:pPr>
            <a:r>
              <a:rPr lang="en-US" b="1" dirty="0">
                <a:solidFill>
                  <a:schemeClr val="accent2"/>
                </a:solidFill>
                <a:latin typeface="Times New Roman" pitchFamily="18" charset="0"/>
                <a:cs typeface="Times New Roman" pitchFamily="18" charset="0"/>
              </a:rPr>
              <a:t>Chromatin structures add unique features to </a:t>
            </a:r>
            <a:r>
              <a:rPr lang="en-US" b="1" dirty="0" smtClean="0">
                <a:solidFill>
                  <a:schemeClr val="accent2"/>
                </a:solidFill>
                <a:latin typeface="Times New Roman" pitchFamily="18" charset="0"/>
                <a:cs typeface="Times New Roman" pitchFamily="18" charset="0"/>
              </a:rPr>
              <a:t>eukaryotic </a:t>
            </a:r>
            <a:r>
              <a:rPr lang="en-US" b="1" dirty="0">
                <a:solidFill>
                  <a:schemeClr val="accent2"/>
                </a:solidFill>
                <a:latin typeface="Times New Roman" pitchFamily="18" charset="0"/>
                <a:cs typeface="Times New Roman" pitchFamily="18" charset="0"/>
              </a:rPr>
              <a:t>chromosome function</a:t>
            </a:r>
          </a:p>
        </p:txBody>
      </p:sp>
      <p:pic>
        <p:nvPicPr>
          <p:cNvPr id="22533" name="Picture 5" descr="figure 4-52"/>
          <p:cNvPicPr>
            <a:picLocks noChangeAspect="1" noChangeArrowheads="1"/>
          </p:cNvPicPr>
          <p:nvPr/>
        </p:nvPicPr>
        <p:blipFill>
          <a:blip r:embed="rId3" cstate="print"/>
          <a:srcRect/>
          <a:stretch>
            <a:fillRect/>
          </a:stretch>
        </p:blipFill>
        <p:spPr bwMode="auto">
          <a:xfrm>
            <a:off x="3124200" y="1219200"/>
            <a:ext cx="5791200" cy="5024438"/>
          </a:xfrm>
          <a:prstGeom prst="rect">
            <a:avLst/>
          </a:prstGeom>
          <a:noFill/>
        </p:spPr>
      </p:pic>
      <p:sp>
        <p:nvSpPr>
          <p:cNvPr id="22535" name="Text Box 7"/>
          <p:cNvSpPr txBox="1">
            <a:spLocks noChangeArrowheads="1"/>
          </p:cNvSpPr>
          <p:nvPr/>
        </p:nvSpPr>
        <p:spPr bwMode="auto">
          <a:xfrm>
            <a:off x="304800" y="1066800"/>
            <a:ext cx="2895600" cy="1938992"/>
          </a:xfrm>
          <a:prstGeom prst="rect">
            <a:avLst/>
          </a:prstGeom>
          <a:noFill/>
          <a:ln w="9525">
            <a:noFill/>
            <a:miter lim="800000"/>
            <a:headEnd/>
            <a:tailEnd/>
          </a:ln>
          <a:effectLst/>
        </p:spPr>
        <p:txBody>
          <a:bodyPr>
            <a:spAutoFit/>
          </a:bodyPr>
          <a:lstStyle/>
          <a:p>
            <a:pPr>
              <a:spcBef>
                <a:spcPct val="50000"/>
              </a:spcBef>
            </a:pPr>
            <a:r>
              <a:rPr lang="en-US" dirty="0">
                <a:latin typeface="Times New Roman" pitchFamily="18" charset="0"/>
                <a:cs typeface="Times New Roman" pitchFamily="18" charset="0"/>
              </a:rPr>
              <a:t>How the packaging of DNA in chromatin can be inherited during chromosome replication</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9" name="Picture 3" descr="07_Figure44"/>
          <p:cNvPicPr>
            <a:picLocks noChangeAspect="1" noChangeArrowheads="1"/>
          </p:cNvPicPr>
          <p:nvPr/>
        </p:nvPicPr>
        <p:blipFill>
          <a:blip r:embed="rId2" cstate="print"/>
          <a:srcRect/>
          <a:stretch>
            <a:fillRect/>
          </a:stretch>
        </p:blipFill>
        <p:spPr bwMode="auto">
          <a:xfrm>
            <a:off x="228600" y="1290637"/>
            <a:ext cx="8548687" cy="5567363"/>
          </a:xfrm>
          <a:prstGeom prst="rect">
            <a:avLst/>
          </a:prstGeom>
          <a:noFill/>
        </p:spPr>
      </p:pic>
      <p:sp>
        <p:nvSpPr>
          <p:cNvPr id="5" name="TextBox 4"/>
          <p:cNvSpPr txBox="1"/>
          <p:nvPr/>
        </p:nvSpPr>
        <p:spPr>
          <a:xfrm>
            <a:off x="152400" y="228600"/>
            <a:ext cx="8991600" cy="523220"/>
          </a:xfrm>
          <a:prstGeom prst="rect">
            <a:avLst/>
          </a:prstGeom>
          <a:noFill/>
        </p:spPr>
        <p:txBody>
          <a:bodyPr wrap="square" rtlCol="0">
            <a:spAutoFit/>
          </a:bodyPr>
          <a:lstStyle/>
          <a:p>
            <a:r>
              <a:rPr lang="en-US" sz="2800" b="1" dirty="0" smtClean="0">
                <a:solidFill>
                  <a:schemeClr val="accent6"/>
                </a:solidFill>
                <a:latin typeface="Times New Roman" pitchFamily="18" charset="0"/>
                <a:cs typeface="Times New Roman" pitchFamily="18" charset="0"/>
              </a:rPr>
              <a:t>Assembly of nucleosomes requires histone ”Chaperones”</a:t>
            </a:r>
            <a:endParaRPr lang="en-US" sz="2800" b="1" dirty="0">
              <a:solidFill>
                <a:schemeClr val="accent6"/>
              </a:solidFill>
              <a:latin typeface="Times New Roman" pitchFamily="18" charset="0"/>
              <a:cs typeface="Times New Roman"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07_Table09"/>
          <p:cNvPicPr>
            <a:picLocks noChangeAspect="1" noChangeArrowheads="1"/>
          </p:cNvPicPr>
          <p:nvPr/>
        </p:nvPicPr>
        <p:blipFill>
          <a:blip r:embed="rId2" cstate="print"/>
          <a:srcRect/>
          <a:stretch>
            <a:fillRect/>
          </a:stretch>
        </p:blipFill>
        <p:spPr bwMode="auto">
          <a:xfrm>
            <a:off x="296863" y="1935163"/>
            <a:ext cx="8548687" cy="2987675"/>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descr="07_Figure02"/>
          <p:cNvPicPr>
            <a:picLocks noChangeAspect="1" noChangeArrowheads="1"/>
          </p:cNvPicPr>
          <p:nvPr/>
        </p:nvPicPr>
        <p:blipFill>
          <a:blip r:embed="rId2" cstate="print"/>
          <a:srcRect/>
          <a:stretch>
            <a:fillRect/>
          </a:stretch>
        </p:blipFill>
        <p:spPr bwMode="auto">
          <a:xfrm>
            <a:off x="228600" y="2362200"/>
            <a:ext cx="8548687" cy="2901950"/>
          </a:xfrm>
          <a:prstGeom prst="rect">
            <a:avLst/>
          </a:prstGeom>
          <a:noFill/>
        </p:spPr>
      </p:pic>
      <p:sp>
        <p:nvSpPr>
          <p:cNvPr id="5" name="TextBox 4"/>
          <p:cNvSpPr txBox="1"/>
          <p:nvPr/>
        </p:nvSpPr>
        <p:spPr>
          <a:xfrm>
            <a:off x="0" y="0"/>
            <a:ext cx="8915400" cy="1384995"/>
          </a:xfrm>
          <a:prstGeom prst="rect">
            <a:avLst/>
          </a:prstGeom>
          <a:noFill/>
        </p:spPr>
        <p:txBody>
          <a:bodyPr wrap="square" rtlCol="0">
            <a:spAutoFit/>
          </a:bodyPr>
          <a:lstStyle/>
          <a:p>
            <a:r>
              <a:rPr lang="en-US" sz="2800" b="1" dirty="0" smtClean="0">
                <a:solidFill>
                  <a:schemeClr val="accent6"/>
                </a:solidFill>
                <a:latin typeface="Times New Roman" pitchFamily="18" charset="0"/>
                <a:cs typeface="Times New Roman" pitchFamily="18" charset="0"/>
              </a:rPr>
              <a:t>The E. coli genome is composed almost entirely of genes</a:t>
            </a:r>
          </a:p>
          <a:p>
            <a:endParaRPr lang="en-US" sz="2800" b="1" dirty="0">
              <a:solidFill>
                <a:schemeClr val="accent6"/>
              </a:solidFill>
              <a:latin typeface="Times New Roman" pitchFamily="18" charset="0"/>
              <a:cs typeface="Times New Roman" pitchFamily="18" charset="0"/>
            </a:endParaRPr>
          </a:p>
          <a:p>
            <a:r>
              <a:rPr lang="en-US" sz="2800" b="1" dirty="0" smtClean="0">
                <a:solidFill>
                  <a:schemeClr val="accent6"/>
                </a:solidFill>
                <a:latin typeface="Times New Roman" pitchFamily="18" charset="0"/>
                <a:cs typeface="Times New Roman" pitchFamily="18" charset="0"/>
              </a:rPr>
              <a:t>More  complex organisms have decreased gene density</a:t>
            </a:r>
            <a:endParaRPr lang="en-US" sz="2800" b="1" dirty="0">
              <a:solidFill>
                <a:schemeClr val="accent6"/>
              </a:solidFill>
              <a:latin typeface="Times New Roman" pitchFamily="18"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7" name="Text Box 3"/>
          <p:cNvSpPr txBox="1">
            <a:spLocks noChangeArrowheads="1"/>
          </p:cNvSpPr>
          <p:nvPr/>
        </p:nvSpPr>
        <p:spPr bwMode="auto">
          <a:xfrm>
            <a:off x="0" y="4549676"/>
            <a:ext cx="9144000" cy="2308324"/>
          </a:xfrm>
          <a:prstGeom prst="rect">
            <a:avLst/>
          </a:prstGeom>
          <a:noFill/>
          <a:ln w="9525">
            <a:noFill/>
            <a:miter lim="800000"/>
            <a:headEnd/>
            <a:tailEnd/>
          </a:ln>
          <a:effectLst/>
        </p:spPr>
        <p:txBody>
          <a:bodyPr>
            <a:spAutoFit/>
          </a:bodyPr>
          <a:lstStyle/>
          <a:p>
            <a:r>
              <a:rPr lang="en-US" sz="1600" b="1" dirty="0">
                <a:latin typeface="Times New Roman" pitchFamily="18" charset="0"/>
                <a:cs typeface="Times New Roman" pitchFamily="18" charset="0"/>
              </a:rPr>
              <a:t>Representation of the nucleotide sequence content of the human genome.</a:t>
            </a:r>
            <a:endParaRPr lang="en-US" sz="1600" dirty="0">
              <a:latin typeface="Times New Roman" pitchFamily="18" charset="0"/>
              <a:cs typeface="Times New Roman" pitchFamily="18" charset="0"/>
            </a:endParaRPr>
          </a:p>
          <a:p>
            <a:r>
              <a:rPr lang="en-US" sz="1600" dirty="0">
                <a:latin typeface="Times New Roman" pitchFamily="18" charset="0"/>
                <a:cs typeface="Times New Roman" pitchFamily="18" charset="0"/>
              </a:rPr>
              <a:t>LINES, SINES, retroviral-like elements, and DNA-only transposons are all mobile genetic elements that have multiplied in our genome by replicating themselves and inserting the new copies in different positions. Simple sequence repeats are short nucleotide sequences (less than 14 nucleotide pairs) that are repeated again and again for long stretches. Segmental duplications are large blocks of the genome (1000–200,000 nucleotide pairs) that are present at two or more locations in the genome. Over half of the unique sequence consists of genes and the remainder is probably regulatory DNA. Most of the DNA present in heterochromatin, a specialized type of chromatin that contains relatively few genes, has not yet been sequenced</a:t>
            </a:r>
          </a:p>
        </p:txBody>
      </p:sp>
      <p:pic>
        <p:nvPicPr>
          <p:cNvPr id="272388" name="Picture 4" descr="figure 4-17"/>
          <p:cNvPicPr>
            <a:picLocks noChangeAspect="1" noChangeArrowheads="1"/>
          </p:cNvPicPr>
          <p:nvPr/>
        </p:nvPicPr>
        <p:blipFill>
          <a:blip r:embed="rId3" cstate="print"/>
          <a:srcRect/>
          <a:stretch>
            <a:fillRect/>
          </a:stretch>
        </p:blipFill>
        <p:spPr bwMode="auto">
          <a:xfrm>
            <a:off x="381000" y="990600"/>
            <a:ext cx="7696200" cy="3414330"/>
          </a:xfrm>
          <a:prstGeom prst="rect">
            <a:avLst/>
          </a:prstGeom>
          <a:noFill/>
        </p:spPr>
      </p:pic>
      <p:sp>
        <p:nvSpPr>
          <p:cNvPr id="4" name="TextBox 3"/>
          <p:cNvSpPr txBox="1"/>
          <p:nvPr/>
        </p:nvSpPr>
        <p:spPr>
          <a:xfrm>
            <a:off x="0" y="0"/>
            <a:ext cx="9144000" cy="954107"/>
          </a:xfrm>
          <a:prstGeom prst="rect">
            <a:avLst/>
          </a:prstGeom>
          <a:noFill/>
        </p:spPr>
        <p:txBody>
          <a:bodyPr wrap="square" rtlCol="0">
            <a:spAutoFit/>
          </a:bodyPr>
          <a:lstStyle/>
          <a:p>
            <a:r>
              <a:rPr lang="en-US" sz="2800" b="1" dirty="0" smtClean="0">
                <a:solidFill>
                  <a:schemeClr val="accent6"/>
                </a:solidFill>
                <a:latin typeface="Times New Roman" pitchFamily="18" charset="0"/>
                <a:cs typeface="Times New Roman" pitchFamily="18" charset="0"/>
              </a:rPr>
              <a:t>Genes make up only a small portion of the eukaryotic chromosomal DNA</a:t>
            </a:r>
            <a:endParaRPr lang="en-US" sz="2800" b="1" dirty="0">
              <a:solidFill>
                <a:schemeClr val="accent6"/>
              </a:solidFill>
              <a:latin typeface="Times New Roman" pitchFamily="18" charset="0"/>
              <a:cs typeface="Times New Roman" pitchFamily="18" charset="0"/>
            </a:endParaRPr>
          </a:p>
        </p:txBody>
      </p:sp>
    </p:spTree>
  </p:cSld>
  <p:clrMapOvr>
    <a:masterClrMapping/>
  </p:clrMapOvr>
</p:sld>
</file>

<file path=ppt/theme/theme1.xml><?xml version="1.0" encoding="utf-8"?>
<a:theme xmlns:a="http://schemas.openxmlformats.org/drawingml/2006/main" name="Watson_TEMP">
  <a:themeElements>
    <a:clrScheme name="Watson_TEM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atson_TEM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9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96" charset="-128"/>
          </a:defRPr>
        </a:defPPr>
      </a:lstStyle>
    </a:lnDef>
  </a:objectDefaults>
  <a:extraClrSchemeLst>
    <a:extraClrScheme>
      <a:clrScheme name="Watson_TEM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atson_TEM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atson_TEM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atson_TEM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atson_TEM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atson_TEM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atson_TEMP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atson_TEM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atson_TEM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atson_TEM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atson_TEM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atson_TEM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HD:Users:vbrucja:Desktop:WATSON_IMAGE_PRES:Watson_TEMP.pot</Template>
  <TotalTime>1788</TotalTime>
  <Words>1326</Words>
  <Application>Microsoft Macintosh PowerPoint</Application>
  <PresentationFormat>On-screen Show (4:3)</PresentationFormat>
  <Paragraphs>117</Paragraphs>
  <Slides>74</Slides>
  <Notes>16</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Watson_TEMP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Pearson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07_Figure01.jpg</dc:title>
  <dc:creator>James Bruce</dc:creator>
  <cp:lastModifiedBy>donna ayers-alexander</cp:lastModifiedBy>
  <cp:revision>89</cp:revision>
  <dcterms:created xsi:type="dcterms:W3CDTF">2008-01-29T03:18:50Z</dcterms:created>
  <dcterms:modified xsi:type="dcterms:W3CDTF">2012-02-15T18:46:34Z</dcterms:modified>
</cp:coreProperties>
</file>